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2.xml.rels" ContentType="application/vnd.openxmlformats-package.relationships+xml"/>
  <Override PartName="/ppt/slides/_rels/slide49.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1.xml.rels" ContentType="application/vnd.openxmlformats-package.relationships+xml"/>
  <Override PartName="/ppt/slides/_rels/slide39.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_rels/presentation.xml.rels" ContentType="application/vnd.openxmlformats-package.relationships+xml"/>
  <Override PartName="/ppt/media/image10.jpeg" ContentType="image/jpeg"/>
  <Override PartName="/ppt/media/image9.png" ContentType="image/png"/>
  <Override PartName="/ppt/media/image18.png" ContentType="image/png"/>
  <Override PartName="/ppt/media/image20.png" ContentType="image/png"/>
  <Override PartName="/ppt/media/image12.png" ContentType="image/png"/>
  <Override PartName="/ppt/media/image3.png" ContentType="image/png"/>
  <Override PartName="/ppt/media/image8.png" ContentType="image/png"/>
  <Override PartName="/ppt/media/image11.png" ContentType="image/png"/>
  <Override PartName="/ppt/media/image7.png" ContentType="image/png"/>
  <Override PartName="/ppt/media/image16.png" ContentType="image/png"/>
  <Override PartName="/ppt/media/image17.jpeg" ContentType="image/jpeg"/>
  <Override PartName="/ppt/media/image13.png" ContentType="image/png"/>
  <Override PartName="/ppt/media/image4.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14.png" ContentType="image/png"/>
  <Override PartName="/ppt/media/image5.png" ContentType="image/png"/>
  <Override PartName="/ppt/media/image21.png" ContentType="image/png"/>
  <Override PartName="/ppt/media/image19.png" ContentType="image/png"/>
  <Override PartName="/ppt/media/image15.jpeg" ContentType="image/jpeg"/>
  <Override PartName="/ppt/media/image6.jpeg" ContentType="image/jpeg"/>
  <Override PartName="/ppt/media/image1.png" ContentType="image/pn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FAE1C772-F006-4E2F-A2BE-017ABCDECE4D}"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3F75A13C-196F-4F99-AE41-1B92CA7D7AF2}"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9D2A6C24-6C2B-4883-897C-A97ACCFED07A}"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EB184966-A3C7-4E45-97D6-11C9727F8CC4}"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0F1C186C-2858-4EC9-8ADE-BEA5C7C7867D}"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7154997A-7C5E-4945-9714-574B21F6068F}"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4"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sldNum" idx="5"/>
          </p:nvPr>
        </p:nvSpPr>
        <p:spPr/>
        <p:txBody>
          <a:bodyPr/>
          <a:p>
            <a:fld id="{D7836B83-D78A-4901-8124-F0CF65066065}"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19"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0"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1"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sldNum" idx="6"/>
          </p:nvPr>
        </p:nvSpPr>
        <p:spPr/>
        <p:txBody>
          <a:bodyPr/>
          <a:p>
            <a:fld id="{F486A9A9-8F30-463B-8EE8-962D8F94BD3A}"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sldNum" idx="7"/>
          </p:nvPr>
        </p:nvSpPr>
        <p:spPr/>
        <p:txBody>
          <a:bodyPr/>
          <a:p>
            <a:fld id="{B1CD7BE5-46A4-4B14-815C-C49A3C527C38}"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73F72774-7CB0-4166-9DE5-F8074F966020}"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953681D8-FD85-4F75-AC4B-B91A41F85D84}"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rmAutofit/>
          </a:bodyPr>
          <a:p>
            <a:pPr indent="0">
              <a:buNone/>
            </a:pPr>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1" name="PlaceHolder 2"/>
          <p:cNvSpPr>
            <a:spLocks noGrp="1"/>
          </p:cNvSpPr>
          <p:nvPr>
            <p:ph type="sldNum" idx="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de" sz="1000" spc="-1" strike="noStrike">
                <a:solidFill>
                  <a:schemeClr val="dk2"/>
                </a:solidFill>
                <a:latin typeface="Arial"/>
                <a:ea typeface="Arial"/>
              </a:defRPr>
            </a:lvl1pPr>
          </a:lstStyle>
          <a:p>
            <a:pPr indent="0" algn="r">
              <a:lnSpc>
                <a:spcPct val="100000"/>
              </a:lnSpc>
              <a:buNone/>
              <a:tabLst>
                <a:tab algn="l" pos="0"/>
              </a:tabLst>
            </a:pPr>
            <a:fld id="{EA63B677-669B-4850-86FE-BD29AAE9FBF2}" type="slidenum">
              <a:rPr b="0" lang="de"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0" name="Google Shape;36;p9"/>
          <p:cNvSpPr/>
          <p:nvPr/>
        </p:nvSpPr>
        <p:spPr>
          <a:xfrm>
            <a:off x="4572000" y="0"/>
            <a:ext cx="4571640" cy="5143320"/>
          </a:xfrm>
          <a:prstGeom prst="rect">
            <a:avLst/>
          </a:pr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ndParaRPr>
          </a:p>
        </p:txBody>
      </p:sp>
      <p:sp>
        <p:nvSpPr>
          <p:cNvPr id="31"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rmAutofit/>
          </a:bodyPr>
          <a:p>
            <a:pPr indent="0">
              <a:buNone/>
            </a:pPr>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32" name="PlaceHolder 2"/>
          <p:cNvSpPr>
            <a:spLocks noGrp="1"/>
          </p:cNvSpPr>
          <p:nvPr>
            <p:ph type="body"/>
          </p:nvPr>
        </p:nvSpPr>
        <p:spPr>
          <a:xfrm>
            <a:off x="4939560" y="723960"/>
            <a:ext cx="3836520" cy="3694680"/>
          </a:xfrm>
          <a:prstGeom prst="rect">
            <a:avLst/>
          </a:prstGeom>
          <a:noFill/>
          <a:ln w="0">
            <a:noFill/>
          </a:ln>
        </p:spPr>
        <p:txBody>
          <a:bodyPr lIns="91440" rIns="91440" tIns="91440" bIns="91440" anchor="ctr">
            <a:normAutofit fontScale="87222" lnSpcReduction="1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3" name="PlaceHolder 3"/>
          <p:cNvSpPr>
            <a:spLocks noGrp="1"/>
          </p:cNvSpPr>
          <p:nvPr>
            <p:ph type="sldNum" idx="1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de" sz="1000" spc="-1" strike="noStrike">
                <a:solidFill>
                  <a:schemeClr val="dk2"/>
                </a:solidFill>
                <a:latin typeface="Arial"/>
                <a:ea typeface="Arial"/>
              </a:defRPr>
            </a:lvl1pPr>
          </a:lstStyle>
          <a:p>
            <a:pPr indent="0" algn="r">
              <a:lnSpc>
                <a:spcPct val="100000"/>
              </a:lnSpc>
              <a:buNone/>
              <a:tabLst>
                <a:tab algn="l" pos="0"/>
              </a:tabLst>
            </a:pPr>
            <a:fld id="{046B7048-5BC6-4D8E-BE09-6DED02E05D34}" type="slidenum">
              <a:rPr b="0" lang="de"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4"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rmAutofit fontScale="1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5" name="PlaceHolder 2"/>
          <p:cNvSpPr>
            <a:spLocks noGrp="1"/>
          </p:cNvSpPr>
          <p:nvPr>
            <p:ph type="sldNum" idx="1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de" sz="1000" spc="-1" strike="noStrike">
                <a:solidFill>
                  <a:schemeClr val="dk2"/>
                </a:solidFill>
                <a:latin typeface="Arial"/>
                <a:ea typeface="Arial"/>
              </a:defRPr>
            </a:lvl1pPr>
          </a:lstStyle>
          <a:p>
            <a:pPr indent="0" algn="r">
              <a:lnSpc>
                <a:spcPct val="100000"/>
              </a:lnSpc>
              <a:buNone/>
              <a:tabLst>
                <a:tab algn="l" pos="0"/>
              </a:tabLst>
            </a:pPr>
            <a:fld id="{98347234-7D97-4E79-9331-85D0E3C45BB4}" type="slidenum">
              <a:rPr b="0" lang="de"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rmAutofit fontScale="98341"/>
          </a:bodyPr>
          <a:p>
            <a:pPr indent="0" algn="ctr">
              <a:lnSpc>
                <a:spcPct val="100000"/>
              </a:lnSpc>
              <a:buNone/>
            </a:pPr>
            <a:r>
              <a:rPr b="0" lang="en-US" sz="12000" spc="-1" strike="noStrike">
                <a:solidFill>
                  <a:schemeClr val="dk1"/>
                </a:solidFill>
                <a:latin typeface="Arial"/>
                <a:ea typeface="Arial"/>
              </a:rPr>
              <a:t>xx%</a:t>
            </a:r>
            <a:endParaRPr b="0" lang="en-US" sz="12000" spc="-1" strike="noStrike">
              <a:solidFill>
                <a:srgbClr val="000000"/>
              </a:solidFill>
              <a:latin typeface="Arial"/>
            </a:endParaRPr>
          </a:p>
        </p:txBody>
      </p:sp>
      <p:sp>
        <p:nvSpPr>
          <p:cNvPr id="5"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rmAutofit fontScale="50000" lnSpcReduction="20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 name="PlaceHolder 3"/>
          <p:cNvSpPr>
            <a:spLocks noGrp="1"/>
          </p:cNvSpPr>
          <p:nvPr>
            <p:ph type="sldNum" idx="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de" sz="1000" spc="-1" strike="noStrike">
                <a:solidFill>
                  <a:schemeClr val="dk2"/>
                </a:solidFill>
                <a:latin typeface="Arial"/>
                <a:ea typeface="Arial"/>
              </a:defRPr>
            </a:lvl1pPr>
          </a:lstStyle>
          <a:p>
            <a:pPr indent="0" algn="r">
              <a:lnSpc>
                <a:spcPct val="100000"/>
              </a:lnSpc>
              <a:buNone/>
              <a:tabLst>
                <a:tab algn="l" pos="0"/>
              </a:tabLst>
            </a:pPr>
            <a:fld id="{8E30079C-04A0-4ED8-907B-631F62F457E9}" type="slidenum">
              <a:rPr b="0" lang="de"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sldNum" idx="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de" sz="1000" spc="-1" strike="noStrike">
                <a:solidFill>
                  <a:schemeClr val="dk2"/>
                </a:solidFill>
                <a:latin typeface="Arial"/>
                <a:ea typeface="Arial"/>
              </a:defRPr>
            </a:lvl1pPr>
          </a:lstStyle>
          <a:p>
            <a:pPr indent="0" algn="r">
              <a:lnSpc>
                <a:spcPct val="100000"/>
              </a:lnSpc>
              <a:buNone/>
              <a:tabLst>
                <a:tab algn="l" pos="0"/>
              </a:tabLst>
            </a:pPr>
            <a:fld id="{2C438B09-89A1-4101-9DB1-928A37D4272C}" type="slidenum">
              <a:rPr b="0" lang="de"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9" name="PlaceHolder 2"/>
          <p:cNvSpPr>
            <a:spLocks noGrp="1"/>
          </p:cNvSpPr>
          <p:nvPr>
            <p:ph type="sldNum" idx="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de" sz="1000" spc="-1" strike="noStrike">
                <a:solidFill>
                  <a:schemeClr val="dk2"/>
                </a:solidFill>
                <a:latin typeface="Arial"/>
                <a:ea typeface="Arial"/>
              </a:defRPr>
            </a:lvl1pPr>
          </a:lstStyle>
          <a:p>
            <a:pPr indent="0" algn="r">
              <a:lnSpc>
                <a:spcPct val="100000"/>
              </a:lnSpc>
              <a:buNone/>
              <a:tabLst>
                <a:tab algn="l" pos="0"/>
              </a:tabLst>
            </a:pPr>
            <a:fld id="{8A5FB53C-B289-499D-A3BC-29CC75D4D1F5}" type="slidenum">
              <a:rPr b="0" lang="de"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1"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 name="PlaceHolder 3"/>
          <p:cNvSpPr>
            <a:spLocks noGrp="1"/>
          </p:cNvSpPr>
          <p:nvPr>
            <p:ph type="sldNum" idx="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de" sz="1000" spc="-1" strike="noStrike">
                <a:solidFill>
                  <a:schemeClr val="dk2"/>
                </a:solidFill>
                <a:latin typeface="Arial"/>
                <a:ea typeface="Arial"/>
              </a:defRPr>
            </a:lvl1pPr>
          </a:lstStyle>
          <a:p>
            <a:pPr indent="0" algn="r">
              <a:lnSpc>
                <a:spcPct val="100000"/>
              </a:lnSpc>
              <a:buNone/>
              <a:tabLst>
                <a:tab algn="l" pos="0"/>
              </a:tabLst>
            </a:pPr>
            <a:fld id="{B36280DD-136B-4A81-A34C-843BDA43FF1D}" type="slidenum">
              <a:rPr b="0" lang="de"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6"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17"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18" name="PlaceHolder 4"/>
          <p:cNvSpPr>
            <a:spLocks noGrp="1"/>
          </p:cNvSpPr>
          <p:nvPr>
            <p:ph type="sldNum" idx="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de" sz="1000" spc="-1" strike="noStrike">
                <a:solidFill>
                  <a:schemeClr val="dk2"/>
                </a:solidFill>
                <a:latin typeface="Arial"/>
                <a:ea typeface="Arial"/>
              </a:defRPr>
            </a:lvl1pPr>
          </a:lstStyle>
          <a:p>
            <a:pPr indent="0" algn="r">
              <a:lnSpc>
                <a:spcPct val="100000"/>
              </a:lnSpc>
              <a:buNone/>
              <a:tabLst>
                <a:tab algn="l" pos="0"/>
              </a:tabLst>
            </a:pPr>
            <a:fld id="{5E7B665A-7B27-4231-BDDE-84B4147873E6}" type="slidenum">
              <a:rPr b="0" lang="de"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23" name="PlaceHolder 2"/>
          <p:cNvSpPr>
            <a:spLocks noGrp="1"/>
          </p:cNvSpPr>
          <p:nvPr>
            <p:ph type="sldNum" idx="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de" sz="1000" spc="-1" strike="noStrike">
                <a:solidFill>
                  <a:schemeClr val="dk2"/>
                </a:solidFill>
                <a:latin typeface="Arial"/>
                <a:ea typeface="Arial"/>
              </a:defRPr>
            </a:lvl1pPr>
          </a:lstStyle>
          <a:p>
            <a:pPr indent="0" algn="r">
              <a:lnSpc>
                <a:spcPct val="100000"/>
              </a:lnSpc>
              <a:buNone/>
              <a:tabLst>
                <a:tab algn="l" pos="0"/>
              </a:tabLst>
            </a:pPr>
            <a:fld id="{D97D270C-2554-4D13-A8BA-716E844CA155}" type="slidenum">
              <a:rPr b="0" lang="de"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buNone/>
            </a:pPr>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26"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rmAutofit fontScale="35861"/>
          </a:bodyPr>
          <a:p>
            <a:pPr marL="432000" indent="-324000">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27" name="PlaceHolder 3"/>
          <p:cNvSpPr>
            <a:spLocks noGrp="1"/>
          </p:cNvSpPr>
          <p:nvPr>
            <p:ph type="sldNum" idx="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de" sz="1000" spc="-1" strike="noStrike">
                <a:solidFill>
                  <a:schemeClr val="dk2"/>
                </a:solidFill>
                <a:latin typeface="Arial"/>
                <a:ea typeface="Arial"/>
              </a:defRPr>
            </a:lvl1pPr>
          </a:lstStyle>
          <a:p>
            <a:pPr indent="0" algn="r">
              <a:lnSpc>
                <a:spcPct val="100000"/>
              </a:lnSpc>
              <a:buNone/>
              <a:tabLst>
                <a:tab algn="l" pos="0"/>
              </a:tabLst>
            </a:pPr>
            <a:fld id="{D2168DBA-825C-4019-80AE-AC6172FAD49D}" type="slidenum">
              <a:rPr b="0" lang="de"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rmAutofit/>
          </a:bodyPr>
          <a:p>
            <a:pPr indent="0">
              <a:buNone/>
            </a:pPr>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29" name="PlaceHolder 2"/>
          <p:cNvSpPr>
            <a:spLocks noGrp="1"/>
          </p:cNvSpPr>
          <p:nvPr>
            <p:ph type="sldNum" idx="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de" sz="1000" spc="-1" strike="noStrike">
                <a:solidFill>
                  <a:schemeClr val="dk2"/>
                </a:solidFill>
                <a:latin typeface="Arial"/>
                <a:ea typeface="Arial"/>
              </a:defRPr>
            </a:lvl1pPr>
          </a:lstStyle>
          <a:p>
            <a:pPr indent="0" algn="r">
              <a:lnSpc>
                <a:spcPct val="100000"/>
              </a:lnSpc>
              <a:buNone/>
              <a:tabLst>
                <a:tab algn="l" pos="0"/>
              </a:tabLst>
            </a:pPr>
            <a:fld id="{6B15E8AE-5043-427E-954B-FE3B0D0530FB}" type="slidenum">
              <a:rPr b="0" lang="de" sz="1000" spc="-1" strike="noStrike">
                <a:solidFill>
                  <a:schemeClr val="dk2"/>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hyperlink" Target="https://de.wikipedia.org/wiki/Hypertext_Transfer_Protocol" TargetMode="External"/><Relationship Id="rId2"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hyperlink" Target="https://www.orf.at/" TargetMode="External"/><Relationship Id="rId2" Type="http://schemas.openxmlformats.org/officeDocument/2006/relationships/hyperlink" Target="http://www.orf.at:443" TargetMode="External"/><Relationship Id="rId3" Type="http://schemas.openxmlformats.org/officeDocument/2006/relationships/image" Target="../media/image9.png"/><Relationship Id="rId4"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xml"/>
</Relationships>
</file>

<file path=ppt/slides/_rels/slide2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xml"/>
</Relationships>
</file>

<file path=ppt/slides/_rels/slide2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xml"/>
</Relationships>
</file>

<file path=ppt/slides/_rels/slide24.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5.xml"/>
</Relationships>
</file>

<file path=ppt/slides/_rels/slide25.xml.rels><?xml version="1.0" encoding="UTF-8"?>
<Relationships xmlns="http://schemas.openxmlformats.org/package/2006/relationships"><Relationship Id="rId1" Type="http://schemas.openxmlformats.org/officeDocument/2006/relationships/hyperlink" Target="https://developer.mozilla.org/de/" TargetMode="External"/><Relationship Id="rId2" Type="http://schemas.openxmlformats.org/officeDocument/2006/relationships/hyperlink" Target="https://caniuse.com/" TargetMode="External"/><Relationship Id="rId3" Type="http://schemas.openxmlformats.org/officeDocument/2006/relationships/slideLayout" Target="../slideLayouts/slideLayout5.xml"/>
</Relationships>
</file>

<file path=ppt/slides/_rels/slide26.xml.rels><?xml version="1.0" encoding="UTF-8"?>
<Relationships xmlns="http://schemas.openxmlformats.org/package/2006/relationships"><Relationship Id="rId1" Type="http://schemas.openxmlformats.org/officeDocument/2006/relationships/hyperlink" Target="https://css-tricks.com/" TargetMode="External"/><Relationship Id="rId2" Type="http://schemas.openxmlformats.org/officeDocument/2006/relationships/hyperlink" Target="https://flexboxfroggy.com/#de" TargetMode="External"/><Relationship Id="rId3" Type="http://schemas.openxmlformats.org/officeDocument/2006/relationships/hyperlink" Target="https://cssgridgarden.com/#de" TargetMode="External"/><Relationship Id="rId4" Type="http://schemas.openxmlformats.org/officeDocument/2006/relationships/slideLayout" Target="../slideLayouts/slideLayout5.xml"/>
</Relationships>
</file>

<file path=ppt/slides/_rels/slide27.xml.rels><?xml version="1.0" encoding="UTF-8"?>
<Relationships xmlns="http://schemas.openxmlformats.org/package/2006/relationships"><Relationship Id="rId1" Type="http://schemas.openxmlformats.org/officeDocument/2006/relationships/hyperlink" Target="https://www.w3.org/" TargetMode="External"/><Relationship Id="rId2" Type="http://schemas.openxmlformats.org/officeDocument/2006/relationships/slideLayout" Target="../slideLayouts/slideLayout5.xml"/>
</Relationships>
</file>

<file path=ppt/slides/_rels/slide28.xml.rels><?xml version="1.0" encoding="UTF-8"?>
<Relationships xmlns="http://schemas.openxmlformats.org/package/2006/relationships"><Relationship Id="rId1" Type="http://schemas.openxmlformats.org/officeDocument/2006/relationships/hyperlink" Target="https://whatwg.org/" TargetMode="External"/><Relationship Id="rId2" Type="http://schemas.openxmlformats.org/officeDocument/2006/relationships/slideLayout" Target="../slideLayouts/slideLayout5.xml"/>
</Relationships>
</file>

<file path=ppt/slides/_rels/slide29.xml.rels><?xml version="1.0" encoding="UTF-8"?>
<Relationships xmlns="http://schemas.openxmlformats.org/package/2006/relationships"><Relationship Id="rId1" Type="http://schemas.openxmlformats.org/officeDocument/2006/relationships/hyperlink" Target="https://www.w3.org/TR/2011/WD-html5-20110405/" TargetMode="External"/><Relationship Id="rId2" Type="http://schemas.openxmlformats.org/officeDocument/2006/relationships/hyperlink" Target="https://html.spec.whatwg.org/multipage/" TargetMode="External"/><Relationship Id="rId3"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5.xml"/>
</Relationships>
</file>

<file path=ppt/slides/_rels/slide34.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6.xml.rels><?xml version="1.0" encoding="UTF-8"?>
<Relationships xmlns="http://schemas.openxmlformats.org/package/2006/relationships"><Relationship Id="rId1" Type="http://schemas.openxmlformats.org/officeDocument/2006/relationships/hyperlink" Target="https://developer.mozilla.org/en-US/docs/Web/API" TargetMode="External"/><Relationship Id="rId2" Type="http://schemas.openxmlformats.org/officeDocument/2006/relationships/slideLayout" Target="../slideLayouts/slideLayout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8.xml.rels><?xml version="1.0" encoding="UTF-8"?>
<Relationships xmlns="http://schemas.openxmlformats.org/package/2006/relationships"><Relationship Id="rId1" Type="http://schemas.openxmlformats.org/officeDocument/2006/relationships/hyperlink" Target="https://developer.mozilla.org/en-US/docs/Web/Security/Same-origin_policy" TargetMode="External"/><Relationship Id="rId2" Type="http://schemas.openxmlformats.org/officeDocument/2006/relationships/hyperlink" Target="https://developer.mozilla.org/en-US/docs/Web/HTTP/CSP" TargetMode="External"/><Relationship Id="rId3" Type="http://schemas.openxmlformats.org/officeDocument/2006/relationships/slideLayout" Target="../slideLayouts/slideLayout5.xml"/>
</Relationships>
</file>

<file path=ppt/slides/_rels/slide39.xml.rels><?xml version="1.0" encoding="UTF-8"?>
<Relationships xmlns="http://schemas.openxmlformats.org/package/2006/relationships"><Relationship Id="rId1" Type="http://schemas.openxmlformats.org/officeDocument/2006/relationships/hyperlink" Target="http://www.orf.at" TargetMode="External"/><Relationship Id="rId2" Type="http://schemas.openxmlformats.org/officeDocument/2006/relationships/hyperlink" Target="http://www.orf.at" TargetMode="External"/><Relationship Id="rId3" Type="http://schemas.openxmlformats.org/officeDocument/2006/relationships/hyperlink" Target="http://www.google.com" TargetMode="External"/><Relationship Id="rId4" Type="http://schemas.openxmlformats.org/officeDocument/2006/relationships/image" Target="../media/image18.png"/><Relationship Id="rId5"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5.xml"/>
</Relationships>
</file>

<file path=ppt/slides/_rels/slide4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5.xml"/>
</Relationships>
</file>

<file path=ppt/slides/_rels/slide4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xml"/>
</Relationships>
</file>

<file path=ppt/slides/_rels/slide4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5.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5.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5.xml"/>
</Relationships>
</file>

<file path=ppt/slides/_rels/slide45.xml.rels><?xml version="1.0" encoding="UTF-8"?>
<Relationships xmlns="http://schemas.openxmlformats.org/package/2006/relationships"><Relationship Id="rId1" Type="http://schemas.openxmlformats.org/officeDocument/2006/relationships/hyperlink" Target="https://www.orf.at" TargetMode="External"/><Relationship Id="rId2" Type="http://schemas.openxmlformats.org/officeDocument/2006/relationships/slideLayout" Target="../slideLayouts/slideLayout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7.xml.rels><?xml version="1.0" encoding="UTF-8"?>
<Relationships xmlns="http://schemas.openxmlformats.org/package/2006/relationships"><Relationship Id="rId1" Type="http://schemas.openxmlformats.org/officeDocument/2006/relationships/hyperlink" Target="https://validator.w3.org/" TargetMode="External"/><Relationship Id="rId2" Type="http://schemas.openxmlformats.org/officeDocument/2006/relationships/image" Target="../media/image24.png"/><Relationship Id="rId3" Type="http://schemas.openxmlformats.org/officeDocument/2006/relationships/slideLayout" Target="../slideLayouts/slideLayout5.xml"/>
</Relationships>
</file>

<file path=ppt/slides/_rels/slide4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5.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hyperlink" Target="http://wikipedia" TargetMode="External"/><Relationship Id="rId2"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PlaceHolder 1"/>
          <p:cNvSpPr>
            <a:spLocks noGrp="1"/>
          </p:cNvSpPr>
          <p:nvPr>
            <p:ph type="title"/>
          </p:nvPr>
        </p:nvSpPr>
        <p:spPr>
          <a:xfrm>
            <a:off x="311760" y="2163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Pre-Internet</a:t>
            </a:r>
            <a:endParaRPr b="0" lang="en-US" sz="2800" spc="-1" strike="noStrike">
              <a:solidFill>
                <a:srgbClr val="000000"/>
              </a:solidFill>
              <a:latin typeface="Arial"/>
            </a:endParaRPr>
          </a:p>
        </p:txBody>
      </p:sp>
      <p:sp>
        <p:nvSpPr>
          <p:cNvPr id="37" name="PlaceHolder 2"/>
          <p:cNvSpPr>
            <a:spLocks noGrp="1"/>
          </p:cNvSpPr>
          <p:nvPr>
            <p:ph/>
          </p:nvPr>
        </p:nvSpPr>
        <p:spPr>
          <a:xfrm>
            <a:off x="311760" y="695160"/>
            <a:ext cx="8520120" cy="4302000"/>
          </a:xfrm>
          <a:prstGeom prst="rect">
            <a:avLst/>
          </a:prstGeom>
          <a:noFill/>
          <a:ln w="0">
            <a:noFill/>
          </a:ln>
        </p:spPr>
        <p:txBody>
          <a:bodyPr lIns="91440" rIns="91440" tIns="91440" bIns="91440" anchor="t">
            <a:noAutofit/>
          </a:bodyPr>
          <a:p>
            <a:pPr indent="0">
              <a:lnSpc>
                <a:spcPct val="115000"/>
              </a:lnSpc>
              <a:buNone/>
              <a:tabLst>
                <a:tab algn="l" pos="0"/>
              </a:tabLst>
            </a:pPr>
            <a:r>
              <a:rPr b="0" lang="de" sz="1500" spc="-1" strike="noStrike">
                <a:solidFill>
                  <a:schemeClr val="dk2"/>
                </a:solidFill>
                <a:latin typeface="Arial"/>
                <a:ea typeface="Arial"/>
              </a:rPr>
              <a:t>1969 - ARPANET war das erste erfolgreiche Networking-Projekt. Universitäten und Forschungszentren, Regierungen, Firmen.</a:t>
            </a:r>
            <a:endParaRPr b="0" lang="en-US" sz="1500" spc="-1" strike="noStrike">
              <a:solidFill>
                <a:srgbClr val="000000"/>
              </a:solidFill>
              <a:latin typeface="Arial"/>
            </a:endParaRPr>
          </a:p>
          <a:p>
            <a:pPr indent="0">
              <a:lnSpc>
                <a:spcPct val="115000"/>
              </a:lnSpc>
              <a:spcBef>
                <a:spcPts val="1199"/>
              </a:spcBef>
              <a:buNone/>
              <a:tabLst>
                <a:tab algn="l" pos="0"/>
              </a:tabLst>
            </a:pPr>
            <a:r>
              <a:rPr b="1" lang="de" sz="1500" spc="-1" strike="noStrike">
                <a:solidFill>
                  <a:schemeClr val="dk2"/>
                </a:solidFill>
                <a:latin typeface="Arial"/>
                <a:ea typeface="Arial"/>
              </a:rPr>
              <a:t>Ursprung:</a:t>
            </a:r>
            <a:r>
              <a:rPr b="0" lang="de" sz="1500" spc="-1" strike="noStrike">
                <a:solidFill>
                  <a:schemeClr val="dk2"/>
                </a:solidFill>
                <a:latin typeface="Arial"/>
                <a:ea typeface="Arial"/>
              </a:rPr>
              <a:t> ARPANET wurde finanziert und initiiert vom US-Verteidigungsministerium.</a:t>
            </a:r>
            <a:br>
              <a:rPr sz="1500"/>
            </a:br>
            <a:br>
              <a:rPr sz="1500"/>
            </a:br>
            <a:r>
              <a:rPr b="1" lang="de" sz="1500" spc="-1" strike="noStrike">
                <a:solidFill>
                  <a:schemeClr val="dk2"/>
                </a:solidFill>
                <a:latin typeface="Arial"/>
                <a:ea typeface="Arial"/>
              </a:rPr>
              <a:t>Erste Verbindung: </a:t>
            </a:r>
            <a:r>
              <a:rPr b="0" lang="de" sz="1500" spc="-1" strike="noStrike">
                <a:solidFill>
                  <a:schemeClr val="dk2"/>
                </a:solidFill>
                <a:latin typeface="Arial"/>
                <a:ea typeface="Arial"/>
              </a:rPr>
              <a:t>Die erste ARPANET-Verbindung wurde am 29. Oktober 1969 zwischen University of California, Los Angeles (UCLA) und dem Stanford Research Institute (SRI) hergestellt.</a:t>
            </a:r>
            <a:endParaRPr b="0" lang="en-US" sz="1500" spc="-1" strike="noStrike">
              <a:solidFill>
                <a:srgbClr val="000000"/>
              </a:solidFill>
              <a:latin typeface="Arial"/>
            </a:endParaRPr>
          </a:p>
          <a:p>
            <a:pPr indent="0">
              <a:lnSpc>
                <a:spcPct val="115000"/>
              </a:lnSpc>
              <a:spcBef>
                <a:spcPts val="1199"/>
              </a:spcBef>
              <a:buNone/>
              <a:tabLst>
                <a:tab algn="l" pos="0"/>
              </a:tabLst>
            </a:pPr>
            <a:r>
              <a:rPr b="1" lang="de" sz="1500" spc="-1" strike="noStrike">
                <a:solidFill>
                  <a:schemeClr val="dk2"/>
                </a:solidFill>
                <a:latin typeface="Arial"/>
                <a:ea typeface="Arial"/>
              </a:rPr>
              <a:t>Protokolle: </a:t>
            </a:r>
            <a:r>
              <a:rPr b="0" lang="de" sz="1500" spc="-1" strike="noStrike">
                <a:solidFill>
                  <a:schemeClr val="dk2"/>
                </a:solidFill>
                <a:latin typeface="Arial"/>
                <a:ea typeface="Arial"/>
              </a:rPr>
              <a:t>Die anfänglichen Protokolle, die von ARPANET verwendet wurden, waren das Network Control Program (NCP). Anfang der 1980er Jahre wechselte ARPANET zu TCP/IP, welches die Grundlage für das heutige Internet legte.</a:t>
            </a:r>
            <a:endParaRPr b="0" lang="en-US" sz="1500" spc="-1" strike="noStrike">
              <a:solidFill>
                <a:srgbClr val="000000"/>
              </a:solidFill>
              <a:latin typeface="Arial"/>
            </a:endParaRPr>
          </a:p>
          <a:p>
            <a:pPr indent="0">
              <a:lnSpc>
                <a:spcPct val="115000"/>
              </a:lnSpc>
              <a:spcBef>
                <a:spcPts val="1199"/>
              </a:spcBef>
              <a:buNone/>
              <a:tabLst>
                <a:tab algn="l" pos="0"/>
              </a:tabLst>
            </a:pPr>
            <a:r>
              <a:rPr b="1" lang="de" sz="1500" spc="-1" strike="noStrike">
                <a:solidFill>
                  <a:schemeClr val="dk2"/>
                </a:solidFill>
                <a:latin typeface="Arial"/>
                <a:ea typeface="Arial"/>
              </a:rPr>
              <a:t>Expansion:</a:t>
            </a:r>
            <a:r>
              <a:rPr b="0" lang="de" sz="1500" spc="-1" strike="noStrike">
                <a:solidFill>
                  <a:schemeClr val="dk2"/>
                </a:solidFill>
                <a:latin typeface="Arial"/>
                <a:ea typeface="Arial"/>
              </a:rPr>
              <a:t> Im Laufe der Jahre erweiterte sich das Netzwerk und schloss verschiedene Universitäten und Forschungsinstitute in den USA ein.</a:t>
            </a:r>
            <a:endParaRPr b="0" lang="en-US" sz="1500" spc="-1" strike="noStrike">
              <a:solidFill>
                <a:srgbClr val="000000"/>
              </a:solidFill>
              <a:latin typeface="Arial"/>
            </a:endParaRPr>
          </a:p>
          <a:p>
            <a:pPr indent="0">
              <a:lnSpc>
                <a:spcPct val="115000"/>
              </a:lnSpc>
              <a:spcBef>
                <a:spcPts val="1199"/>
              </a:spcBef>
              <a:buNone/>
              <a:tabLst>
                <a:tab algn="l" pos="0"/>
              </a:tabLst>
            </a:pPr>
            <a:r>
              <a:rPr b="1" lang="de" sz="1500" spc="-1" strike="noStrike">
                <a:solidFill>
                  <a:schemeClr val="dk2"/>
                </a:solidFill>
                <a:latin typeface="Arial"/>
                <a:ea typeface="Arial"/>
              </a:rPr>
              <a:t>Außerbetriebnahme</a:t>
            </a:r>
            <a:r>
              <a:rPr b="0" lang="de" sz="1500" spc="-1" strike="noStrike">
                <a:solidFill>
                  <a:schemeClr val="dk2"/>
                </a:solidFill>
                <a:latin typeface="Arial"/>
                <a:ea typeface="Arial"/>
              </a:rPr>
              <a:t>: ARPANET wurde 1990 offiziell außer Betrieb genommen.</a:t>
            </a:r>
            <a:endParaRPr b="0" lang="en-US" sz="1500" spc="-1" strike="noStrike">
              <a:solidFill>
                <a:srgbClr val="000000"/>
              </a:solidFill>
              <a:latin typeface="Arial"/>
            </a:endParaRPr>
          </a:p>
          <a:p>
            <a:pPr indent="0">
              <a:lnSpc>
                <a:spcPct val="115000"/>
              </a:lnSpc>
              <a:spcBef>
                <a:spcPts val="1199"/>
              </a:spcBef>
              <a:spcAft>
                <a:spcPts val="1199"/>
              </a:spcAft>
              <a:buNone/>
              <a:tabLst>
                <a:tab algn="l" pos="0"/>
              </a:tabLst>
            </a:pP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Hypertext and HyperLinks</a:t>
            </a:r>
            <a:endParaRPr b="0" lang="en-US" sz="2800" spc="-1" strike="noStrike">
              <a:solidFill>
                <a:srgbClr val="000000"/>
              </a:solidFill>
              <a:latin typeface="Arial"/>
            </a:endParaRPr>
          </a:p>
        </p:txBody>
      </p:sp>
      <p:sp>
        <p:nvSpPr>
          <p:cNvPr id="58" name="PlaceHolder 2"/>
          <p:cNvSpPr>
            <a:spLocks noGrp="1"/>
          </p:cNvSpPr>
          <p:nvPr>
            <p:ph/>
          </p:nvPr>
        </p:nvSpPr>
        <p:spPr>
          <a:xfrm>
            <a:off x="311760" y="1152360"/>
            <a:ext cx="8520120" cy="690480"/>
          </a:xfrm>
          <a:prstGeom prst="rect">
            <a:avLst/>
          </a:prstGeom>
          <a:noFill/>
          <a:ln w="0">
            <a:noFill/>
          </a:ln>
        </p:spPr>
        <p:txBody>
          <a:bodyPr lIns="91440" rIns="91440" tIns="91440" bIns="91440" anchor="t">
            <a:noAutofit/>
          </a:bodyPr>
          <a:p>
            <a:pPr indent="0">
              <a:lnSpc>
                <a:spcPct val="115000"/>
              </a:lnSpc>
              <a:buNone/>
              <a:tabLst>
                <a:tab algn="l" pos="0"/>
              </a:tabLst>
            </a:pPr>
            <a:endParaRPr b="0" lang="en-US" sz="1600" spc="-1" strike="noStrike">
              <a:solidFill>
                <a:srgbClr val="000000"/>
              </a:solidFill>
              <a:latin typeface="Arial"/>
            </a:endParaRPr>
          </a:p>
          <a:p>
            <a:pPr indent="0">
              <a:lnSpc>
                <a:spcPct val="115000"/>
              </a:lnSpc>
              <a:spcBef>
                <a:spcPts val="1199"/>
              </a:spcBef>
              <a:buNone/>
              <a:tabLst>
                <a:tab algn="l" pos="0"/>
              </a:tabLst>
            </a:pPr>
            <a:endParaRPr b="0" lang="en-US" sz="1600" spc="-1" strike="noStrike">
              <a:solidFill>
                <a:srgbClr val="000000"/>
              </a:solidFill>
              <a:latin typeface="Arial"/>
            </a:endParaRPr>
          </a:p>
          <a:p>
            <a:pPr indent="0">
              <a:lnSpc>
                <a:spcPct val="115000"/>
              </a:lnSpc>
              <a:spcBef>
                <a:spcPts val="1199"/>
              </a:spcBef>
              <a:spcAft>
                <a:spcPts val="1199"/>
              </a:spcAft>
              <a:buNone/>
              <a:tabLst>
                <a:tab algn="l" pos="0"/>
              </a:tabLst>
            </a:pPr>
            <a:endParaRPr b="0" lang="en-US" sz="1600" spc="-1" strike="noStrike">
              <a:solidFill>
                <a:srgbClr val="000000"/>
              </a:solidFill>
              <a:latin typeface="Arial"/>
            </a:endParaRPr>
          </a:p>
        </p:txBody>
      </p:sp>
      <p:pic>
        <p:nvPicPr>
          <p:cNvPr id="59" name="Google Shape;113;p22" descr=""/>
          <p:cNvPicPr/>
          <p:nvPr/>
        </p:nvPicPr>
        <p:blipFill>
          <a:blip r:embed="rId1"/>
          <a:stretch/>
        </p:blipFill>
        <p:spPr>
          <a:xfrm>
            <a:off x="470880" y="1703160"/>
            <a:ext cx="6373080" cy="29948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HTTP - Hypertext Transfer Protocol</a:t>
            </a:r>
            <a:endParaRPr b="0" lang="en-US" sz="2800" spc="-1" strike="noStrike">
              <a:solidFill>
                <a:srgbClr val="000000"/>
              </a:solidFill>
              <a:latin typeface="Arial"/>
            </a:endParaRPr>
          </a:p>
        </p:txBody>
      </p:sp>
      <p:sp>
        <p:nvSpPr>
          <p:cNvPr id="61" name="PlaceHolder 2"/>
          <p:cNvSpPr>
            <a:spLocks noGrp="1"/>
          </p:cNvSpPr>
          <p:nvPr>
            <p:ph/>
          </p:nvPr>
        </p:nvSpPr>
        <p:spPr>
          <a:xfrm>
            <a:off x="311760" y="1152360"/>
            <a:ext cx="8520120" cy="690480"/>
          </a:xfrm>
          <a:prstGeom prst="rect">
            <a:avLst/>
          </a:prstGeom>
          <a:noFill/>
          <a:ln w="0">
            <a:noFill/>
          </a:ln>
        </p:spPr>
        <p:txBody>
          <a:bodyPr lIns="91440" rIns="91440" tIns="91440" bIns="91440" anchor="t">
            <a:noAutofit/>
          </a:bodyPr>
          <a:p>
            <a:pPr indent="0">
              <a:lnSpc>
                <a:spcPct val="115000"/>
              </a:lnSpc>
              <a:buNone/>
              <a:tabLst>
                <a:tab algn="l" pos="0"/>
              </a:tabLst>
            </a:pPr>
            <a:endParaRPr b="0" lang="en-US" sz="1600" spc="-1" strike="noStrike">
              <a:solidFill>
                <a:srgbClr val="000000"/>
              </a:solidFill>
              <a:latin typeface="Arial"/>
            </a:endParaRPr>
          </a:p>
          <a:p>
            <a:pPr indent="0">
              <a:lnSpc>
                <a:spcPct val="115000"/>
              </a:lnSpc>
              <a:spcBef>
                <a:spcPts val="1199"/>
              </a:spcBef>
              <a:buNone/>
              <a:tabLst>
                <a:tab algn="l" pos="0"/>
              </a:tabLst>
            </a:pPr>
            <a:endParaRPr b="0" lang="en-US" sz="1600" spc="-1" strike="noStrike">
              <a:solidFill>
                <a:srgbClr val="000000"/>
              </a:solidFill>
              <a:latin typeface="Arial"/>
            </a:endParaRPr>
          </a:p>
          <a:p>
            <a:pPr indent="0">
              <a:lnSpc>
                <a:spcPct val="115000"/>
              </a:lnSpc>
              <a:spcBef>
                <a:spcPts val="1199"/>
              </a:spcBef>
              <a:spcAft>
                <a:spcPts val="1199"/>
              </a:spcAft>
              <a:buNone/>
              <a:tabLst>
                <a:tab algn="l" pos="0"/>
              </a:tabLst>
            </a:pPr>
            <a:endParaRPr b="0" lang="en-US" sz="1600" spc="-1" strike="noStrike">
              <a:solidFill>
                <a:srgbClr val="000000"/>
              </a:solidFill>
              <a:latin typeface="Arial"/>
            </a:endParaRPr>
          </a:p>
        </p:txBody>
      </p:sp>
      <p:sp>
        <p:nvSpPr>
          <p:cNvPr id="62" name="Google Shape;120;p23"/>
          <p:cNvSpPr/>
          <p:nvPr/>
        </p:nvSpPr>
        <p:spPr>
          <a:xfrm>
            <a:off x="605520" y="1404360"/>
            <a:ext cx="7609320" cy="10666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400" spc="-1" strike="noStrike">
                <a:solidFill>
                  <a:srgbClr val="202122"/>
                </a:solidFill>
                <a:highlight>
                  <a:srgbClr val="ffffff"/>
                </a:highlight>
                <a:latin typeface="Arial"/>
                <a:ea typeface="Arial"/>
              </a:rPr>
              <a:t>Hypertext Transfer Protocol (HTTP) (..) </a:t>
            </a:r>
            <a:r>
              <a:rPr b="1" lang="de" sz="1600" spc="-1" strike="noStrike">
                <a:solidFill>
                  <a:srgbClr val="202122"/>
                </a:solidFill>
                <a:highlight>
                  <a:srgbClr val="ffffff"/>
                </a:highlight>
                <a:latin typeface="Arial"/>
                <a:ea typeface="Arial"/>
              </a:rPr>
              <a:t>Protokoll zur Übertragung</a:t>
            </a:r>
            <a:r>
              <a:rPr b="0" lang="de" sz="1400" spc="-1" strike="noStrike">
                <a:solidFill>
                  <a:srgbClr val="202122"/>
                </a:solidFill>
                <a:highlight>
                  <a:srgbClr val="ffffff"/>
                </a:highlight>
                <a:latin typeface="Arial"/>
                <a:ea typeface="Arial"/>
              </a:rPr>
              <a:t> (..) von Webseiten (Hypertext-Dokumente) aus dem World Wide Web (WWW) in einen Webbrowser zu laden.</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marL="457200" indent="-317520">
              <a:lnSpc>
                <a:spcPct val="100000"/>
              </a:lnSpc>
              <a:buClr>
                <a:srgbClr val="202122"/>
              </a:buClr>
              <a:buFont typeface="Arial"/>
              <a:buChar char="-"/>
              <a:tabLst>
                <a:tab algn="l" pos="0"/>
              </a:tabLst>
            </a:pPr>
            <a:r>
              <a:rPr b="0" lang="de" sz="1400" spc="-1" strike="noStrike">
                <a:solidFill>
                  <a:srgbClr val="202122"/>
                </a:solidFill>
                <a:highlight>
                  <a:srgbClr val="ffffff"/>
                </a:highlight>
                <a:latin typeface="Arial"/>
                <a:ea typeface="Arial"/>
              </a:rPr>
              <a:t>Source: </a:t>
            </a:r>
            <a:r>
              <a:rPr b="0" i="1" lang="de" sz="1400" spc="-1" strike="noStrike" u="sng">
                <a:solidFill>
                  <a:schemeClr val="hlink"/>
                </a:solidFill>
                <a:highlight>
                  <a:srgbClr val="ffffff"/>
                </a:highlight>
                <a:uFillTx/>
                <a:latin typeface="Arial"/>
                <a:ea typeface="Arial"/>
                <a:hlinkClick r:id="rId1"/>
              </a:rPr>
              <a:t>https://de.wikipedia.org/wiki/Hypertext_Transfer_Protocol</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HTTP - Hypertext Transfer Protocol</a:t>
            </a:r>
            <a:endParaRPr b="0" lang="en-US" sz="2800" spc="-1" strike="noStrike">
              <a:solidFill>
                <a:srgbClr val="000000"/>
              </a:solidFill>
              <a:latin typeface="Arial"/>
            </a:endParaRPr>
          </a:p>
        </p:txBody>
      </p:sp>
      <p:pic>
        <p:nvPicPr>
          <p:cNvPr id="64" name="Google Shape;126;p24" descr=""/>
          <p:cNvPicPr/>
          <p:nvPr/>
        </p:nvPicPr>
        <p:blipFill>
          <a:blip r:embed="rId1"/>
          <a:stretch/>
        </p:blipFill>
        <p:spPr>
          <a:xfrm>
            <a:off x="533520" y="1170000"/>
            <a:ext cx="7840800" cy="38206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URL - Uniform Resource Locator</a:t>
            </a:r>
            <a:endParaRPr b="0" lang="en-US" sz="2800" spc="-1" strike="noStrike">
              <a:solidFill>
                <a:srgbClr val="000000"/>
              </a:solidFill>
              <a:latin typeface="Arial"/>
            </a:endParaRPr>
          </a:p>
        </p:txBody>
      </p:sp>
      <p:pic>
        <p:nvPicPr>
          <p:cNvPr id="66" name="Google Shape;132;p25" descr=""/>
          <p:cNvPicPr/>
          <p:nvPr/>
        </p:nvPicPr>
        <p:blipFill>
          <a:blip r:embed="rId1"/>
          <a:stretch/>
        </p:blipFill>
        <p:spPr>
          <a:xfrm>
            <a:off x="152280" y="1779840"/>
            <a:ext cx="8838720" cy="11574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URL - Uniform Resource Locator</a:t>
            </a:r>
            <a:endParaRPr b="0" lang="en-US" sz="2800" spc="-1" strike="noStrike">
              <a:solidFill>
                <a:srgbClr val="000000"/>
              </a:solidFill>
              <a:latin typeface="Arial"/>
            </a:endParaRPr>
          </a:p>
        </p:txBody>
      </p:sp>
      <p:sp>
        <p:nvSpPr>
          <p:cNvPr id="68" name="Google Shape;138;p26"/>
          <p:cNvSpPr/>
          <p:nvPr/>
        </p:nvSpPr>
        <p:spPr>
          <a:xfrm>
            <a:off x="523080" y="1125000"/>
            <a:ext cx="8264160" cy="47296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400" spc="-1" strike="noStrike">
                <a:solidFill>
                  <a:schemeClr val="dk1"/>
                </a:solidFill>
                <a:latin typeface="Arial"/>
                <a:ea typeface="Arial"/>
              </a:rPr>
              <a:t>Eine URL ("Uniform Resource Locator") ist die Webadresse einer speziellen </a:t>
            </a:r>
            <a:r>
              <a:rPr b="1" lang="de" sz="1400" spc="-1" strike="noStrike">
                <a:solidFill>
                  <a:schemeClr val="dk1"/>
                </a:solidFill>
                <a:latin typeface="Arial"/>
                <a:ea typeface="Arial"/>
              </a:rPr>
              <a:t>Ressource</a:t>
            </a:r>
            <a:r>
              <a:rPr b="0" lang="de" sz="1400" spc="-1" strike="noStrike">
                <a:solidFill>
                  <a:schemeClr val="dk1"/>
                </a:solidFill>
                <a:latin typeface="Arial"/>
                <a:ea typeface="Arial"/>
              </a:rPr>
              <a:t> im Internet.</a:t>
            </a:r>
            <a:br>
              <a:rPr sz="1400"/>
            </a:br>
            <a:r>
              <a:rPr b="1" lang="de" sz="1400" spc="-1" strike="noStrike">
                <a:solidFill>
                  <a:schemeClr val="dk1"/>
                </a:solidFill>
                <a:latin typeface="Arial"/>
                <a:ea typeface="Arial"/>
              </a:rPr>
              <a:t>Ressourcen</a:t>
            </a:r>
            <a:r>
              <a:rPr b="0" lang="de" sz="1400" spc="-1" strike="noStrike">
                <a:solidFill>
                  <a:schemeClr val="dk1"/>
                </a:solidFill>
                <a:latin typeface="Arial"/>
                <a:ea typeface="Arial"/>
              </a:rPr>
              <a:t> wie: Webseiten, Mediadaten, Dokumente, etc.</a:t>
            </a:r>
            <a:br>
              <a:rPr sz="1400"/>
            </a:br>
            <a:endParaRPr b="0" lang="en-US" sz="1400" spc="-1" strike="noStrike">
              <a:solidFill>
                <a:srgbClr val="000000"/>
              </a:solidFill>
              <a:latin typeface="Arial"/>
            </a:endParaRPr>
          </a:p>
          <a:p>
            <a:pPr>
              <a:lnSpc>
                <a:spcPct val="100000"/>
              </a:lnSpc>
              <a:tabLst>
                <a:tab algn="l" pos="0"/>
              </a:tabLst>
            </a:pPr>
            <a:r>
              <a:rPr b="1" lang="de" sz="2000" spc="-1" strike="noStrike">
                <a:solidFill>
                  <a:srgbClr val="188038"/>
                </a:solidFill>
                <a:latin typeface="Arial"/>
                <a:ea typeface="Arial"/>
              </a:rPr>
              <a:t>https://www.orf.at/stories/123/?query=beispiel</a:t>
            </a:r>
            <a:endParaRPr b="0" lang="en-US" sz="2000" spc="-1" strike="noStrike">
              <a:solidFill>
                <a:srgbClr val="000000"/>
              </a:solidFill>
              <a:latin typeface="Arial"/>
            </a:endParaRPr>
          </a:p>
          <a:p>
            <a:pPr>
              <a:lnSpc>
                <a:spcPct val="100000"/>
              </a:lnSpc>
              <a:tabLst>
                <a:tab algn="l" pos="0"/>
              </a:tabLst>
            </a:pPr>
            <a:br>
              <a:rPr sz="1400"/>
            </a:br>
            <a:r>
              <a:rPr b="1" lang="de" sz="1400" spc="-1" strike="noStrike">
                <a:solidFill>
                  <a:schemeClr val="dk1"/>
                </a:solidFill>
                <a:latin typeface="Arial"/>
                <a:ea typeface="Arial"/>
              </a:rPr>
              <a:t>Scheme / Protocol (</a:t>
            </a:r>
            <a:r>
              <a:rPr b="1" lang="de" sz="1400" spc="-1" strike="noStrike">
                <a:solidFill>
                  <a:srgbClr val="188038"/>
                </a:solidFill>
                <a:latin typeface="Arial"/>
                <a:ea typeface="Arial"/>
              </a:rPr>
              <a:t>https</a:t>
            </a:r>
            <a:r>
              <a:rPr b="1" lang="de" sz="1400" spc="-1" strike="noStrike">
                <a:solidFill>
                  <a:schemeClr val="dk1"/>
                </a:solidFill>
                <a:latin typeface="Arial"/>
                <a:ea typeface="Arial"/>
              </a:rPr>
              <a:t>)</a:t>
            </a:r>
            <a:br>
              <a:rPr sz="1400"/>
            </a:br>
            <a:r>
              <a:rPr b="0" lang="de" sz="1400" spc="-1" strike="noStrike">
                <a:solidFill>
                  <a:schemeClr val="dk1"/>
                </a:solidFill>
                <a:latin typeface="Arial"/>
                <a:ea typeface="Arial"/>
              </a:rPr>
              <a:t>Das Protokoll für die Kommunikation (hier: sicheres HTTP).</a:t>
            </a:r>
            <a:br>
              <a:rPr sz="1400"/>
            </a:br>
            <a:endParaRPr b="0" lang="en-US" sz="1400" spc="-1" strike="noStrike">
              <a:solidFill>
                <a:srgbClr val="000000"/>
              </a:solidFill>
              <a:latin typeface="Arial"/>
            </a:endParaRPr>
          </a:p>
          <a:p>
            <a:pPr>
              <a:lnSpc>
                <a:spcPct val="100000"/>
              </a:lnSpc>
              <a:tabLst>
                <a:tab algn="l" pos="0"/>
              </a:tabLst>
            </a:pPr>
            <a:r>
              <a:rPr b="1" lang="de" sz="1400" spc="-1" strike="noStrike">
                <a:solidFill>
                  <a:schemeClr val="dk1"/>
                </a:solidFill>
                <a:latin typeface="Arial"/>
                <a:ea typeface="Arial"/>
              </a:rPr>
              <a:t>Host (</a:t>
            </a:r>
            <a:r>
              <a:rPr b="1" lang="de" sz="1400" spc="-1" strike="noStrike">
                <a:solidFill>
                  <a:srgbClr val="188038"/>
                </a:solidFill>
                <a:latin typeface="Arial"/>
                <a:ea typeface="Arial"/>
              </a:rPr>
              <a:t>www.orf.at</a:t>
            </a:r>
            <a:r>
              <a:rPr b="1" lang="de" sz="1400" spc="-1" strike="noStrike">
                <a:solidFill>
                  <a:schemeClr val="dk1"/>
                </a:solidFill>
                <a:latin typeface="Arial"/>
                <a:ea typeface="Arial"/>
              </a:rPr>
              <a:t>)</a:t>
            </a:r>
            <a:br>
              <a:rPr sz="1400"/>
            </a:br>
            <a:r>
              <a:rPr b="0" lang="de" sz="1400" spc="-1" strike="noStrike">
                <a:solidFill>
                  <a:schemeClr val="dk1"/>
                </a:solidFill>
                <a:latin typeface="Arial"/>
                <a:ea typeface="Arial"/>
              </a:rPr>
              <a:t>Der Server, von dem die Ressource abgerufen wird (hier: die Website von ORF).</a:t>
            </a:r>
            <a:br>
              <a:rPr sz="1400"/>
            </a:br>
            <a:endParaRPr b="0" lang="en-US" sz="1400" spc="-1" strike="noStrike">
              <a:solidFill>
                <a:srgbClr val="000000"/>
              </a:solidFill>
              <a:latin typeface="Arial"/>
            </a:endParaRPr>
          </a:p>
          <a:p>
            <a:pPr>
              <a:lnSpc>
                <a:spcPct val="100000"/>
              </a:lnSpc>
              <a:tabLst>
                <a:tab algn="l" pos="0"/>
              </a:tabLst>
            </a:pPr>
            <a:r>
              <a:rPr b="1" lang="de" sz="1400" spc="-1" strike="noStrike">
                <a:solidFill>
                  <a:schemeClr val="dk1"/>
                </a:solidFill>
                <a:latin typeface="Arial"/>
                <a:ea typeface="Arial"/>
              </a:rPr>
              <a:t>Path (</a:t>
            </a:r>
            <a:r>
              <a:rPr b="1" lang="de" sz="1400" spc="-1" strike="noStrike">
                <a:solidFill>
                  <a:srgbClr val="188038"/>
                </a:solidFill>
                <a:latin typeface="Arial"/>
                <a:ea typeface="Arial"/>
              </a:rPr>
              <a:t>/stories/3206630/</a:t>
            </a:r>
            <a:r>
              <a:rPr b="1" lang="de" sz="1400" spc="-1" strike="noStrike">
                <a:solidFill>
                  <a:schemeClr val="dk1"/>
                </a:solidFill>
                <a:latin typeface="Arial"/>
                <a:ea typeface="Arial"/>
              </a:rPr>
              <a:t>)</a:t>
            </a:r>
            <a:br>
              <a:rPr sz="1400"/>
            </a:br>
            <a:r>
              <a:rPr b="0" lang="de" sz="1400" spc="-1" strike="noStrike">
                <a:solidFill>
                  <a:schemeClr val="dk1"/>
                </a:solidFill>
                <a:latin typeface="Arial"/>
                <a:ea typeface="Arial"/>
              </a:rPr>
              <a:t>Der spezifische Ort der Ressource auf dem Server.</a:t>
            </a:r>
            <a:endParaRPr b="0" lang="en-US" sz="1400" spc="-1" strike="noStrike">
              <a:solidFill>
                <a:srgbClr val="000000"/>
              </a:solidFill>
              <a:latin typeface="Arial"/>
            </a:endParaRPr>
          </a:p>
          <a:p>
            <a:pPr>
              <a:lnSpc>
                <a:spcPct val="115000"/>
              </a:lnSpc>
              <a:spcBef>
                <a:spcPts val="1199"/>
              </a:spcBef>
              <a:tabLst>
                <a:tab algn="l" pos="0"/>
              </a:tabLst>
            </a:pPr>
            <a:r>
              <a:rPr b="1" lang="de" sz="1400" spc="-1" strike="noStrike">
                <a:solidFill>
                  <a:schemeClr val="dk1"/>
                </a:solidFill>
                <a:latin typeface="Arial"/>
                <a:ea typeface="Arial"/>
              </a:rPr>
              <a:t>Query-String (</a:t>
            </a:r>
            <a:r>
              <a:rPr b="1" lang="de" sz="1400" spc="-1" strike="noStrike">
                <a:solidFill>
                  <a:srgbClr val="188038"/>
                </a:solidFill>
                <a:latin typeface="Roboto Mono"/>
                <a:ea typeface="Roboto Mono"/>
              </a:rPr>
              <a:t>?query=beispiel</a:t>
            </a:r>
            <a:r>
              <a:rPr b="1" lang="de" sz="1400" spc="-1" strike="noStrike">
                <a:solidFill>
                  <a:schemeClr val="dk1"/>
                </a:solidFill>
                <a:latin typeface="Arial"/>
                <a:ea typeface="Arial"/>
              </a:rPr>
              <a:t>)</a:t>
            </a:r>
            <a:br>
              <a:rPr sz="1400"/>
            </a:br>
            <a:r>
              <a:rPr b="0" lang="de" sz="1400" spc="-1" strike="noStrike">
                <a:solidFill>
                  <a:schemeClr val="dk1"/>
                </a:solidFill>
                <a:latin typeface="Arial"/>
                <a:ea typeface="Arial"/>
              </a:rPr>
              <a:t>Enthält zusätzliche Parameter für die Anfrage, die dem Server übermittelt werden. In diesem Fall wird ein Suchbegriff ("beispiel") übergeben.</a:t>
            </a:r>
            <a:endParaRPr b="0" lang="en-US" sz="1400" spc="-1" strike="noStrike">
              <a:solidFill>
                <a:srgbClr val="000000"/>
              </a:solidFill>
              <a:latin typeface="Arial"/>
            </a:endParaRPr>
          </a:p>
          <a:p>
            <a:pPr>
              <a:lnSpc>
                <a:spcPct val="100000"/>
              </a:lnSpc>
              <a:spcBef>
                <a:spcPts val="1199"/>
              </a:spcBef>
              <a:tabLst>
                <a:tab algn="l" pos="0"/>
              </a:tabLst>
            </a:pP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1" lang="de" sz="2800" spc="-1" strike="noStrike">
                <a:solidFill>
                  <a:srgbClr val="cc0000"/>
                </a:solidFill>
                <a:latin typeface="Arial"/>
                <a:ea typeface="Arial"/>
              </a:rPr>
              <a:t>Exkurs - Host vs Hostname</a:t>
            </a:r>
            <a:endParaRPr b="0" lang="en-US" sz="2800" spc="-1" strike="noStrike">
              <a:solidFill>
                <a:srgbClr val="000000"/>
              </a:solidFill>
              <a:latin typeface="Arial"/>
            </a:endParaRPr>
          </a:p>
        </p:txBody>
      </p:sp>
      <p:sp>
        <p:nvSpPr>
          <p:cNvPr id="70" name="Google Shape;144;p27"/>
          <p:cNvSpPr/>
          <p:nvPr/>
        </p:nvSpPr>
        <p:spPr>
          <a:xfrm>
            <a:off x="376920" y="1002240"/>
            <a:ext cx="4334760" cy="45435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2000" spc="-1" strike="noStrike">
                <a:solidFill>
                  <a:srgbClr val="202122"/>
                </a:solidFill>
                <a:highlight>
                  <a:srgbClr val="ffffff"/>
                </a:highlight>
                <a:latin typeface="Arial"/>
                <a:ea typeface="Arial"/>
              </a:rPr>
              <a:t>Host</a:t>
            </a:r>
            <a:endParaRPr b="0" lang="en-US" sz="20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de" sz="1400" spc="-1" strike="noStrike">
                <a:solidFill>
                  <a:srgbClr val="202122"/>
                </a:solidFill>
                <a:highlight>
                  <a:srgbClr val="ffffff"/>
                </a:highlight>
                <a:latin typeface="Arial"/>
                <a:ea typeface="Arial"/>
              </a:rPr>
              <a:t>Im Kontext einer URL bezieht sich "Host" auf die Kombination aus der Domain und optional dem Subdomain (Hostname) und der Portnummer.</a:t>
            </a:r>
            <a:br>
              <a:rPr sz="1400"/>
            </a:br>
            <a:endParaRPr b="0" lang="en-US" sz="1400" spc="-1" strike="noStrike">
              <a:solidFill>
                <a:srgbClr val="000000"/>
              </a:solidFill>
              <a:latin typeface="Arial"/>
            </a:endParaRPr>
          </a:p>
          <a:p>
            <a:pPr>
              <a:lnSpc>
                <a:spcPct val="100000"/>
              </a:lnSpc>
              <a:tabLst>
                <a:tab algn="l" pos="0"/>
              </a:tabLst>
            </a:pPr>
            <a:r>
              <a:rPr b="0" lang="de" sz="1400" spc="-1" strike="noStrike">
                <a:solidFill>
                  <a:srgbClr val="202122"/>
                </a:solidFill>
                <a:highlight>
                  <a:srgbClr val="ffffff"/>
                </a:highlight>
                <a:latin typeface="Arial"/>
                <a:ea typeface="Arial"/>
              </a:rPr>
              <a:t>Der Host gibt an, mit welchem Server im Internet der Browser eine Verbindung herstellen soll, um eine Webseite abzurufen.</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1" lang="de" sz="1400" spc="-1" strike="noStrike">
                <a:solidFill>
                  <a:srgbClr val="202122"/>
                </a:solidFill>
                <a:highlight>
                  <a:srgbClr val="ffffff"/>
                </a:highlight>
                <a:latin typeface="Arial"/>
                <a:ea typeface="Arial"/>
              </a:rPr>
              <a:t>Beispiel</a:t>
            </a:r>
            <a:r>
              <a:rPr b="0" lang="de" sz="1400" spc="-1" strike="noStrike">
                <a:solidFill>
                  <a:srgbClr val="202122"/>
                </a:solidFill>
                <a:highlight>
                  <a:srgbClr val="ffffff"/>
                </a:highlight>
                <a:latin typeface="Arial"/>
                <a:ea typeface="Arial"/>
              </a:rPr>
              <a:t>:</a:t>
            </a:r>
            <a:br>
              <a:rPr sz="1400"/>
            </a:br>
            <a:r>
              <a:rPr b="1" lang="de" sz="1400" spc="-1" strike="noStrike">
                <a:solidFill>
                  <a:srgbClr val="188038"/>
                </a:solidFill>
                <a:latin typeface="Arial"/>
                <a:ea typeface="Arial"/>
              </a:rPr>
              <a:t>https://www.orf.at/stories/123</a:t>
            </a:r>
            <a:br>
              <a:rPr sz="1400"/>
            </a:br>
            <a:r>
              <a:rPr b="1" lang="de" sz="1400" spc="-1" strike="noStrike">
                <a:solidFill>
                  <a:srgbClr val="188038"/>
                </a:solidFill>
                <a:latin typeface="Arial"/>
                <a:ea typeface="Arial"/>
              </a:rPr>
              <a:t>https://api.orf.at/stories/123</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1" lang="de" sz="1400" spc="-1" strike="noStrike">
                <a:solidFill>
                  <a:srgbClr val="202122"/>
                </a:solidFill>
                <a:highlight>
                  <a:srgbClr val="ffffff"/>
                </a:highlight>
                <a:latin typeface="Arial"/>
                <a:ea typeface="Arial"/>
              </a:rPr>
              <a:t>Host</a:t>
            </a:r>
            <a:r>
              <a:rPr b="0" lang="de" sz="1400" spc="-1" strike="noStrike">
                <a:solidFill>
                  <a:srgbClr val="202122"/>
                </a:solidFill>
                <a:highlight>
                  <a:srgbClr val="ffffff"/>
                </a:highlight>
                <a:latin typeface="Arial"/>
                <a:ea typeface="Arial"/>
              </a:rPr>
              <a:t>:</a:t>
            </a:r>
            <a:br>
              <a:rPr sz="1400"/>
            </a:br>
            <a:r>
              <a:rPr b="1" lang="de" sz="1400" spc="-1" strike="noStrike">
                <a:solidFill>
                  <a:srgbClr val="188038"/>
                </a:solidFill>
                <a:latin typeface="Arial"/>
                <a:ea typeface="Arial"/>
              </a:rPr>
              <a:t>www.orf.at:443 </a:t>
            </a:r>
            <a:r>
              <a:rPr b="0" lang="de" sz="1400" spc="-1" strike="noStrike">
                <a:solidFill>
                  <a:srgbClr val="202122"/>
                </a:solidFill>
                <a:highlight>
                  <a:srgbClr val="ffffff"/>
                </a:highlight>
                <a:latin typeface="Arial"/>
                <a:ea typeface="Arial"/>
              </a:rPr>
              <a:t>(Port ist optional)</a:t>
            </a:r>
            <a:br>
              <a:rPr sz="1400"/>
            </a:br>
            <a:r>
              <a:rPr b="1" lang="de" sz="1400" spc="-1" strike="noStrike">
                <a:solidFill>
                  <a:srgbClr val="188038"/>
                </a:solidFill>
                <a:latin typeface="Arial"/>
                <a:ea typeface="Arial"/>
              </a:rPr>
              <a:t>api.orf.at:443</a:t>
            </a:r>
            <a:br>
              <a:rPr sz="1400"/>
            </a:b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p:txBody>
      </p:sp>
      <p:sp>
        <p:nvSpPr>
          <p:cNvPr id="71" name="Google Shape;145;p27"/>
          <p:cNvSpPr/>
          <p:nvPr/>
        </p:nvSpPr>
        <p:spPr>
          <a:xfrm>
            <a:off x="4773240" y="947160"/>
            <a:ext cx="4334760" cy="41166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2000" spc="-1" strike="noStrike">
                <a:solidFill>
                  <a:srgbClr val="202122"/>
                </a:solidFill>
                <a:highlight>
                  <a:srgbClr val="ffffff"/>
                </a:highlight>
                <a:latin typeface="Arial"/>
                <a:ea typeface="Arial"/>
              </a:rPr>
              <a:t>Hostname</a:t>
            </a:r>
            <a:endParaRPr b="0" lang="en-US" sz="20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de" sz="1400" spc="-1" strike="noStrike">
                <a:solidFill>
                  <a:srgbClr val="202122"/>
                </a:solidFill>
                <a:highlight>
                  <a:srgbClr val="ffffff"/>
                </a:highlight>
                <a:latin typeface="Arial"/>
                <a:ea typeface="Arial"/>
              </a:rPr>
              <a:t>Im Kontext einer URL ist der "Hostname" der Teil der URL, der den spezifischen Server identifiziert, mit dem der Browser eine Verbindung herstellen soll.</a:t>
            </a:r>
            <a:br>
              <a:rPr sz="1400"/>
            </a:br>
            <a:endParaRPr b="0" lang="en-US" sz="1400" spc="-1" strike="noStrike">
              <a:solidFill>
                <a:srgbClr val="000000"/>
              </a:solidFill>
              <a:latin typeface="Arial"/>
            </a:endParaRPr>
          </a:p>
          <a:p>
            <a:pPr>
              <a:lnSpc>
                <a:spcPct val="100000"/>
              </a:lnSpc>
              <a:tabLst>
                <a:tab algn="l" pos="0"/>
              </a:tabLst>
            </a:pPr>
            <a:r>
              <a:rPr b="0" lang="de" sz="1400" spc="-1" strike="noStrike">
                <a:solidFill>
                  <a:srgbClr val="202122"/>
                </a:solidFill>
                <a:highlight>
                  <a:srgbClr val="ffffff"/>
                </a:highlight>
                <a:latin typeface="Arial"/>
                <a:ea typeface="Arial"/>
              </a:rPr>
              <a:t>Er ist ein Teil des "Hosts", der auch die Domain beinhaltet.</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1" lang="de" sz="1400" spc="-1" strike="noStrike">
                <a:solidFill>
                  <a:srgbClr val="202122"/>
                </a:solidFill>
                <a:highlight>
                  <a:srgbClr val="ffffff"/>
                </a:highlight>
                <a:latin typeface="Arial"/>
                <a:ea typeface="Arial"/>
              </a:rPr>
              <a:t>Beispiel</a:t>
            </a:r>
            <a:r>
              <a:rPr b="0" lang="de" sz="1400" spc="-1" strike="noStrike">
                <a:solidFill>
                  <a:srgbClr val="202122"/>
                </a:solidFill>
                <a:highlight>
                  <a:srgbClr val="ffffff"/>
                </a:highlight>
                <a:latin typeface="Arial"/>
                <a:ea typeface="Arial"/>
              </a:rPr>
              <a:t>:</a:t>
            </a:r>
            <a:br>
              <a:rPr sz="1400"/>
            </a:br>
            <a:r>
              <a:rPr b="1" lang="de" sz="1400" spc="-1" strike="noStrike">
                <a:solidFill>
                  <a:srgbClr val="188038"/>
                </a:solidFill>
                <a:latin typeface="Arial"/>
                <a:ea typeface="Arial"/>
              </a:rPr>
              <a:t>https://www.orf.at/stories/123</a:t>
            </a:r>
            <a:br>
              <a:rPr sz="1400"/>
            </a:br>
            <a:r>
              <a:rPr b="1" lang="de" sz="1400" spc="-1" strike="noStrike">
                <a:solidFill>
                  <a:srgbClr val="188038"/>
                </a:solidFill>
                <a:latin typeface="Arial"/>
                <a:ea typeface="Arial"/>
              </a:rPr>
              <a:t>https://api.orf.at/stories/123</a:t>
            </a:r>
            <a:br>
              <a:rPr sz="1400"/>
            </a:br>
            <a:endParaRPr b="0" lang="en-US" sz="1400" spc="-1" strike="noStrike">
              <a:solidFill>
                <a:srgbClr val="000000"/>
              </a:solidFill>
              <a:latin typeface="Arial"/>
            </a:endParaRPr>
          </a:p>
          <a:p>
            <a:pPr>
              <a:lnSpc>
                <a:spcPct val="100000"/>
              </a:lnSpc>
              <a:tabLst>
                <a:tab algn="l" pos="0"/>
              </a:tabLst>
            </a:pPr>
            <a:r>
              <a:rPr b="1" lang="de" sz="1400" spc="-1" strike="noStrike">
                <a:solidFill>
                  <a:srgbClr val="202122"/>
                </a:solidFill>
                <a:highlight>
                  <a:srgbClr val="ffffff"/>
                </a:highlight>
                <a:latin typeface="Arial"/>
                <a:ea typeface="Arial"/>
              </a:rPr>
              <a:t>Hostname:</a:t>
            </a:r>
            <a:br>
              <a:rPr sz="1400"/>
            </a:br>
            <a:r>
              <a:rPr b="1" lang="de" sz="1400" spc="-1" strike="noStrike">
                <a:solidFill>
                  <a:srgbClr val="188038"/>
                </a:solidFill>
                <a:latin typeface="Arial"/>
                <a:ea typeface="Arial"/>
              </a:rPr>
              <a:t>www</a:t>
            </a:r>
            <a:br>
              <a:rPr sz="1400"/>
            </a:br>
            <a:r>
              <a:rPr b="1" lang="de" sz="1400" spc="-1" strike="noStrike">
                <a:solidFill>
                  <a:srgbClr val="188038"/>
                </a:solidFill>
                <a:latin typeface="Arial"/>
                <a:ea typeface="Arial"/>
              </a:rPr>
              <a:t>api</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1" lang="de" sz="2800" spc="-1" strike="noStrike">
                <a:solidFill>
                  <a:srgbClr val="cc0000"/>
                </a:solidFill>
                <a:latin typeface="Arial"/>
                <a:ea typeface="Arial"/>
              </a:rPr>
              <a:t>Exkurs - Fully Qualified Domain Name (FQDN)</a:t>
            </a:r>
            <a:endParaRPr b="0" lang="en-US" sz="2800" spc="-1" strike="noStrike">
              <a:solidFill>
                <a:srgbClr val="000000"/>
              </a:solidFill>
              <a:latin typeface="Arial"/>
            </a:endParaRPr>
          </a:p>
        </p:txBody>
      </p:sp>
      <p:sp>
        <p:nvSpPr>
          <p:cNvPr id="73" name="Google Shape;151;p28"/>
          <p:cNvSpPr/>
          <p:nvPr/>
        </p:nvSpPr>
        <p:spPr>
          <a:xfrm>
            <a:off x="376920" y="1099440"/>
            <a:ext cx="4334760" cy="2835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2000" spc="-1" strike="noStrike">
                <a:solidFill>
                  <a:srgbClr val="202122"/>
                </a:solidFill>
                <a:highlight>
                  <a:srgbClr val="ffffff"/>
                </a:highlight>
                <a:latin typeface="Arial"/>
                <a:ea typeface="Arial"/>
              </a:rPr>
              <a:t>FQDN</a:t>
            </a:r>
            <a:endParaRPr b="0" lang="en-US" sz="20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de" sz="1400" spc="-1" strike="noStrike">
                <a:solidFill>
                  <a:srgbClr val="202122"/>
                </a:solidFill>
                <a:highlight>
                  <a:srgbClr val="ffffff"/>
                </a:highlight>
                <a:latin typeface="Arial"/>
                <a:ea typeface="Arial"/>
              </a:rPr>
              <a:t>Der Fully Qualified Domain Name (FQDN) ist eine vollständige und spezifische Referenz zu einem einzelnen Host oder Server im Internet.</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de" sz="1400" spc="-1" strike="noStrike">
                <a:solidFill>
                  <a:srgbClr val="202122"/>
                </a:solidFill>
                <a:highlight>
                  <a:srgbClr val="ffffff"/>
                </a:highlight>
                <a:latin typeface="Arial"/>
                <a:ea typeface="Arial"/>
              </a:rPr>
              <a:t>Er beinhaltet den Hostnamen, den Domainnamen und die Top-Level-Domain (TLD), die einen vollständigen Pfad durch die DNS-Hierarchie zu einem spezifischen Netzwerkhost bilden.</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p:txBody>
      </p:sp>
      <p:sp>
        <p:nvSpPr>
          <p:cNvPr id="74" name="Google Shape;152;p28"/>
          <p:cNvSpPr/>
          <p:nvPr/>
        </p:nvSpPr>
        <p:spPr>
          <a:xfrm>
            <a:off x="4960440" y="1577520"/>
            <a:ext cx="4201920" cy="2530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1400" spc="-1" strike="noStrike">
                <a:solidFill>
                  <a:srgbClr val="202122"/>
                </a:solidFill>
                <a:highlight>
                  <a:srgbClr val="ffffff"/>
                </a:highlight>
                <a:latin typeface="Arial"/>
                <a:ea typeface="Arial"/>
              </a:rPr>
              <a:t>Beispiel:</a:t>
            </a:r>
            <a:br>
              <a:rPr sz="1400"/>
            </a:br>
            <a:r>
              <a:rPr b="1" lang="de" sz="1400" spc="-1" strike="noStrike">
                <a:solidFill>
                  <a:srgbClr val="188038"/>
                </a:solidFill>
                <a:latin typeface="Arial"/>
                <a:ea typeface="Arial"/>
              </a:rPr>
              <a:t>https://www.orf.at/stories/123</a:t>
            </a:r>
            <a:br>
              <a:rPr sz="1400"/>
            </a:br>
            <a:br>
              <a:rPr sz="1400"/>
            </a:br>
            <a:r>
              <a:rPr b="1" lang="de" sz="1400" spc="-1" strike="noStrike">
                <a:solidFill>
                  <a:srgbClr val="202122"/>
                </a:solidFill>
                <a:highlight>
                  <a:srgbClr val="ffffff"/>
                </a:highlight>
                <a:latin typeface="Arial"/>
                <a:ea typeface="Arial"/>
              </a:rPr>
              <a:t>Hostname</a:t>
            </a:r>
            <a:r>
              <a:rPr b="0" lang="de" sz="1400" spc="-1" strike="noStrike">
                <a:solidFill>
                  <a:srgbClr val="202122"/>
                </a:solidFill>
                <a:highlight>
                  <a:srgbClr val="ffffff"/>
                </a:highlight>
                <a:latin typeface="Arial"/>
                <a:ea typeface="Arial"/>
              </a:rPr>
              <a:t>: </a:t>
            </a:r>
            <a:r>
              <a:rPr b="1" lang="de" sz="1400" spc="-1" strike="noStrike">
                <a:solidFill>
                  <a:srgbClr val="188038"/>
                </a:solidFill>
                <a:latin typeface="Arial"/>
                <a:ea typeface="Arial"/>
              </a:rPr>
              <a:t>www</a:t>
            </a:r>
            <a:br>
              <a:rPr sz="1400"/>
            </a:br>
            <a:r>
              <a:rPr b="1" lang="de" sz="1400" spc="-1" strike="noStrike">
                <a:solidFill>
                  <a:srgbClr val="202122"/>
                </a:solidFill>
                <a:highlight>
                  <a:srgbClr val="ffffff"/>
                </a:highlight>
                <a:latin typeface="Arial"/>
                <a:ea typeface="Arial"/>
              </a:rPr>
              <a:t>Domain</a:t>
            </a:r>
            <a:r>
              <a:rPr b="0" lang="de" sz="1400" spc="-1" strike="noStrike">
                <a:solidFill>
                  <a:srgbClr val="202122"/>
                </a:solidFill>
                <a:highlight>
                  <a:srgbClr val="ffffff"/>
                </a:highlight>
                <a:latin typeface="Arial"/>
                <a:ea typeface="Arial"/>
              </a:rPr>
              <a:t>: </a:t>
            </a:r>
            <a:r>
              <a:rPr b="1" lang="de" sz="1400" spc="-1" strike="noStrike">
                <a:solidFill>
                  <a:srgbClr val="188038"/>
                </a:solidFill>
                <a:latin typeface="Arial"/>
                <a:ea typeface="Arial"/>
              </a:rPr>
              <a:t>orf</a:t>
            </a:r>
            <a:br>
              <a:rPr sz="1400"/>
            </a:br>
            <a:r>
              <a:rPr b="1" lang="de" sz="1400" spc="-1" strike="noStrike">
                <a:solidFill>
                  <a:srgbClr val="202122"/>
                </a:solidFill>
                <a:highlight>
                  <a:srgbClr val="ffffff"/>
                </a:highlight>
                <a:latin typeface="Arial"/>
                <a:ea typeface="Arial"/>
              </a:rPr>
              <a:t>TLD</a:t>
            </a:r>
            <a:r>
              <a:rPr b="0" lang="de" sz="1400" spc="-1" strike="noStrike">
                <a:solidFill>
                  <a:srgbClr val="202122"/>
                </a:solidFill>
                <a:highlight>
                  <a:srgbClr val="ffffff"/>
                </a:highlight>
                <a:latin typeface="Arial"/>
                <a:ea typeface="Arial"/>
              </a:rPr>
              <a:t>: </a:t>
            </a:r>
            <a:r>
              <a:rPr b="1" lang="de" sz="1400" spc="-1" strike="noStrike">
                <a:solidFill>
                  <a:srgbClr val="188038"/>
                </a:solidFill>
                <a:latin typeface="Arial"/>
                <a:ea typeface="Arial"/>
              </a:rPr>
              <a:t>at</a:t>
            </a:r>
            <a:br>
              <a:rPr sz="1400"/>
            </a:br>
            <a:br>
              <a:rPr sz="1400"/>
            </a:br>
            <a:r>
              <a:rPr b="1" lang="de" sz="1400" spc="-1" strike="noStrike">
                <a:solidFill>
                  <a:srgbClr val="202122"/>
                </a:solidFill>
                <a:highlight>
                  <a:srgbClr val="ffffff"/>
                </a:highlight>
                <a:latin typeface="Arial"/>
                <a:ea typeface="Arial"/>
              </a:rPr>
              <a:t>FQDN</a:t>
            </a:r>
            <a:r>
              <a:rPr b="0" lang="de" sz="1400" spc="-1" strike="noStrike">
                <a:solidFill>
                  <a:srgbClr val="202122"/>
                </a:solidFill>
                <a:highlight>
                  <a:srgbClr val="ffffff"/>
                </a:highlight>
                <a:latin typeface="Arial"/>
                <a:ea typeface="Arial"/>
              </a:rPr>
              <a:t>: </a:t>
            </a:r>
            <a:r>
              <a:rPr b="1" lang="de" sz="1400" spc="-1" strike="noStrike">
                <a:solidFill>
                  <a:srgbClr val="188038"/>
                </a:solidFill>
                <a:latin typeface="Arial"/>
                <a:ea typeface="Arial"/>
              </a:rPr>
              <a:t>www.orf.at</a:t>
            </a:r>
            <a:br>
              <a:rPr sz="1400"/>
            </a:br>
            <a:br>
              <a:rPr sz="1400"/>
            </a:br>
            <a:br>
              <a:rPr sz="1400"/>
            </a:b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1" lang="de" sz="2800" spc="-1" strike="noStrike">
                <a:solidFill>
                  <a:srgbClr val="cc0000"/>
                </a:solidFill>
                <a:latin typeface="Arial"/>
                <a:ea typeface="Arial"/>
              </a:rPr>
              <a:t>Exkurs - Beispiel orf.at</a:t>
            </a:r>
            <a:endParaRPr b="0" lang="en-US" sz="2800" spc="-1" strike="noStrike">
              <a:solidFill>
                <a:srgbClr val="000000"/>
              </a:solidFill>
              <a:latin typeface="Arial"/>
            </a:endParaRPr>
          </a:p>
        </p:txBody>
      </p:sp>
      <p:sp>
        <p:nvSpPr>
          <p:cNvPr id="76" name="Google Shape;158;p29"/>
          <p:cNvSpPr/>
          <p:nvPr/>
        </p:nvSpPr>
        <p:spPr>
          <a:xfrm>
            <a:off x="605520" y="1404360"/>
            <a:ext cx="2044080" cy="2103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400" spc="-1" strike="noStrike" u="sng">
                <a:solidFill>
                  <a:schemeClr val="hlink"/>
                </a:solidFill>
                <a:highlight>
                  <a:srgbClr val="ffffff"/>
                </a:highlight>
                <a:uFillTx/>
                <a:latin typeface="Arial"/>
                <a:ea typeface="Arial"/>
                <a:hlinkClick r:id="rId1"/>
              </a:rPr>
              <a:t>https://www.orf.at/</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de" sz="1400" spc="-1" strike="noStrike">
                <a:solidFill>
                  <a:srgbClr val="202122"/>
                </a:solidFill>
                <a:highlight>
                  <a:srgbClr val="ffffff"/>
                </a:highlight>
                <a:latin typeface="Arial"/>
                <a:ea typeface="Arial"/>
              </a:rPr>
              <a:t>Scheme: https</a:t>
            </a:r>
            <a:br>
              <a:rPr sz="1400"/>
            </a:br>
            <a:r>
              <a:rPr b="0" lang="de" sz="1400" spc="-1" strike="noStrike">
                <a:solidFill>
                  <a:srgbClr val="202122"/>
                </a:solidFill>
                <a:highlight>
                  <a:srgbClr val="ffffff"/>
                </a:highlight>
                <a:latin typeface="Arial"/>
                <a:ea typeface="Arial"/>
              </a:rPr>
              <a:t>Host: </a:t>
            </a:r>
            <a:r>
              <a:rPr b="0" lang="de" sz="1400" spc="-1" strike="noStrike" u="sng">
                <a:solidFill>
                  <a:schemeClr val="hlink"/>
                </a:solidFill>
                <a:highlight>
                  <a:srgbClr val="ffffff"/>
                </a:highlight>
                <a:uFillTx/>
                <a:latin typeface="Arial"/>
                <a:ea typeface="Arial"/>
                <a:hlinkClick r:id="rId2"/>
              </a:rPr>
              <a:t>www.orf.at</a:t>
            </a:r>
            <a:br>
              <a:rPr sz="1400"/>
            </a:br>
            <a:r>
              <a:rPr b="0" lang="de" sz="1400" spc="-1" strike="noStrike">
                <a:solidFill>
                  <a:srgbClr val="202122"/>
                </a:solidFill>
                <a:highlight>
                  <a:srgbClr val="ffffff"/>
                </a:highlight>
                <a:latin typeface="Arial"/>
                <a:ea typeface="Arial"/>
              </a:rPr>
              <a:t>Hostname: www</a:t>
            </a:r>
            <a:br>
              <a:rPr sz="1400"/>
            </a:br>
            <a:r>
              <a:rPr b="0" lang="de" sz="1400" spc="-1" strike="noStrike">
                <a:solidFill>
                  <a:srgbClr val="202122"/>
                </a:solidFill>
                <a:highlight>
                  <a:srgbClr val="ffffff"/>
                </a:highlight>
                <a:latin typeface="Arial"/>
                <a:ea typeface="Arial"/>
              </a:rPr>
              <a:t>Domain: orf</a:t>
            </a:r>
            <a:br>
              <a:rPr sz="1400"/>
            </a:br>
            <a:r>
              <a:rPr b="0" lang="de" sz="1400" spc="-1" strike="noStrike">
                <a:solidFill>
                  <a:srgbClr val="202122"/>
                </a:solidFill>
                <a:highlight>
                  <a:srgbClr val="ffffff"/>
                </a:highlight>
                <a:latin typeface="Arial"/>
                <a:ea typeface="Arial"/>
              </a:rPr>
              <a:t>TLD: at</a:t>
            </a:r>
            <a:br>
              <a:rPr sz="1400"/>
            </a:br>
            <a:r>
              <a:rPr b="0" lang="de" sz="1400" spc="-1" strike="noStrike">
                <a:solidFill>
                  <a:srgbClr val="202122"/>
                </a:solidFill>
                <a:highlight>
                  <a:srgbClr val="ffffff"/>
                </a:highlight>
                <a:latin typeface="Arial"/>
                <a:ea typeface="Arial"/>
              </a:rPr>
              <a:t>Path: /</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p:txBody>
      </p:sp>
      <p:pic>
        <p:nvPicPr>
          <p:cNvPr id="77" name="Google Shape;159;p29" descr=""/>
          <p:cNvPicPr/>
          <p:nvPr/>
        </p:nvPicPr>
        <p:blipFill>
          <a:blip r:embed="rId3"/>
          <a:stretch/>
        </p:blipFill>
        <p:spPr>
          <a:xfrm>
            <a:off x="2416680" y="1170000"/>
            <a:ext cx="6422040" cy="3794040"/>
          </a:xfrm>
          <a:prstGeom prst="rect">
            <a:avLst/>
          </a:prstGeom>
          <a:ln w="0">
            <a:noFill/>
          </a:ln>
        </p:spPr>
      </p:pic>
      <p:sp>
        <p:nvSpPr>
          <p:cNvPr id="78" name="Google Shape;160;p29"/>
          <p:cNvSpPr/>
          <p:nvPr/>
        </p:nvSpPr>
        <p:spPr>
          <a:xfrm>
            <a:off x="1510200" y="3627000"/>
            <a:ext cx="2702160" cy="139320"/>
          </a:xfrm>
          <a:prstGeom prst="rightArrow">
            <a:avLst>
              <a:gd name="adj1" fmla="val 50000"/>
              <a:gd name="adj2" fmla="val 50000"/>
            </a:avLst>
          </a:prstGeom>
          <a:solidFill>
            <a:srgbClr val="cc0000"/>
          </a:solidFill>
          <a:ln w="9525">
            <a:solidFill>
              <a:srgbClr val="ff0000"/>
            </a:solidFill>
            <a:round/>
          </a:ln>
        </p:spPr>
        <p:style>
          <a:lnRef idx="0"/>
          <a:fillRef idx="0"/>
          <a:effectRef idx="0"/>
          <a:fontRef idx="minor"/>
        </p:style>
        <p:txBody>
          <a:bodyPr tIns="34920" bIns="34920" anchor="ctr">
            <a:noAutofit/>
          </a:bodyPr>
          <a:p>
            <a:pPr>
              <a:lnSpc>
                <a:spcPct val="100000"/>
              </a:lnSpc>
              <a:tabLst>
                <a:tab algn="l" pos="0"/>
              </a:tabLst>
            </a:pP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a:lnSpc>
                <a:spcPct val="100000"/>
              </a:lnSpc>
              <a:buNone/>
              <a:tabLst>
                <a:tab algn="l" pos="0"/>
              </a:tabLst>
            </a:pPr>
            <a:r>
              <a:rPr b="1" lang="de" sz="2800" spc="-1" strike="noStrike">
                <a:solidFill>
                  <a:schemeClr val="dk2"/>
                </a:solidFill>
                <a:latin typeface="Arial"/>
                <a:ea typeface="Arial"/>
              </a:rPr>
              <a:t>HTML</a:t>
            </a:r>
            <a:r>
              <a:rPr b="0" lang="de" sz="2800" spc="-1" strike="noStrike">
                <a:solidFill>
                  <a:schemeClr val="dk2"/>
                </a:solidFill>
                <a:latin typeface="Arial"/>
                <a:ea typeface="Arial"/>
              </a:rPr>
              <a:t> for structure</a:t>
            </a:r>
            <a:endParaRPr b="0" lang="en-US" sz="2800" spc="-1" strike="noStrike">
              <a:solidFill>
                <a:srgbClr val="000000"/>
              </a:solidFill>
              <a:latin typeface="Arial"/>
            </a:endParaRPr>
          </a:p>
          <a:p>
            <a:pPr indent="0">
              <a:lnSpc>
                <a:spcPct val="100000"/>
              </a:lnSpc>
              <a:buNone/>
              <a:tabLst>
                <a:tab algn="l" pos="0"/>
              </a:tabLst>
            </a:pPr>
            <a:r>
              <a:rPr b="1" lang="de" sz="2800" spc="-1" strike="noStrike">
                <a:solidFill>
                  <a:schemeClr val="dk2"/>
                </a:solidFill>
                <a:latin typeface="Arial"/>
                <a:ea typeface="Arial"/>
              </a:rPr>
              <a:t>CSS</a:t>
            </a:r>
            <a:r>
              <a:rPr b="0" lang="de" sz="2800" spc="-1" strike="noStrike">
                <a:solidFill>
                  <a:schemeClr val="dk2"/>
                </a:solidFill>
                <a:latin typeface="Arial"/>
                <a:ea typeface="Arial"/>
              </a:rPr>
              <a:t> for design and layout</a:t>
            </a:r>
            <a:endParaRPr b="0" lang="en-US" sz="2800" spc="-1" strike="noStrike">
              <a:solidFill>
                <a:srgbClr val="000000"/>
              </a:solidFill>
              <a:latin typeface="Arial"/>
            </a:endParaRPr>
          </a:p>
          <a:p>
            <a:pPr indent="0">
              <a:lnSpc>
                <a:spcPct val="100000"/>
              </a:lnSpc>
              <a:buNone/>
              <a:tabLst>
                <a:tab algn="l" pos="0"/>
              </a:tabLst>
            </a:pPr>
            <a:r>
              <a:rPr b="1" lang="de" sz="2800" spc="-1" strike="noStrike">
                <a:solidFill>
                  <a:schemeClr val="dk2"/>
                </a:solidFill>
                <a:latin typeface="Arial"/>
                <a:ea typeface="Arial"/>
              </a:rPr>
              <a:t>Javascript</a:t>
            </a:r>
            <a:r>
              <a:rPr b="0" lang="de" sz="2800" spc="-1" strike="noStrike">
                <a:solidFill>
                  <a:schemeClr val="dk2"/>
                </a:solidFill>
                <a:latin typeface="Arial"/>
                <a:ea typeface="Arial"/>
              </a:rPr>
              <a:t> for interaction</a:t>
            </a:r>
            <a:endParaRPr b="0" lang="en-US" sz="2800" spc="-1" strike="noStrike">
              <a:solidFill>
                <a:srgbClr val="000000"/>
              </a:solidFill>
              <a:latin typeface="Arial"/>
            </a:endParaRPr>
          </a:p>
          <a:p>
            <a:pPr indent="0">
              <a:lnSpc>
                <a:spcPct val="115000"/>
              </a:lnSpc>
              <a:spcAft>
                <a:spcPts val="1199"/>
              </a:spcAft>
              <a:buNone/>
              <a:tabLst>
                <a:tab algn="l" pos="0"/>
              </a:tabLst>
            </a:pPr>
            <a:endParaRPr b="0" lang="en-US" sz="1800" spc="-1" strike="noStrike">
              <a:solidFill>
                <a:srgbClr val="000000"/>
              </a:solidFill>
              <a:latin typeface="Arial"/>
            </a:endParaRPr>
          </a:p>
        </p:txBody>
      </p:sp>
      <p:pic>
        <p:nvPicPr>
          <p:cNvPr id="80" name="Google Shape;166;p30" descr=""/>
          <p:cNvPicPr/>
          <p:nvPr/>
        </p:nvPicPr>
        <p:blipFill>
          <a:blip r:embed="rId1"/>
          <a:stretch/>
        </p:blipFill>
        <p:spPr>
          <a:xfrm>
            <a:off x="5308200" y="444960"/>
            <a:ext cx="3524040" cy="26665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p:nvPr>
        </p:nvSpPr>
        <p:spPr>
          <a:xfrm>
            <a:off x="311760" y="1152360"/>
            <a:ext cx="8520120" cy="3990600"/>
          </a:xfrm>
          <a:prstGeom prst="rect">
            <a:avLst/>
          </a:prstGeom>
          <a:noFill/>
          <a:ln w="0">
            <a:noFill/>
          </a:ln>
        </p:spPr>
        <p:txBody>
          <a:bodyPr lIns="91440" rIns="91440" tIns="91440" bIns="91440" anchor="t">
            <a:normAutofit/>
          </a:bodyPr>
          <a:p>
            <a:pPr indent="0">
              <a:lnSpc>
                <a:spcPct val="115000"/>
              </a:lnSpc>
              <a:spcAft>
                <a:spcPts val="1199"/>
              </a:spcAft>
              <a:buNone/>
              <a:tabLst>
                <a:tab algn="l" pos="0"/>
              </a:tabLst>
            </a:pPr>
            <a:r>
              <a:rPr b="1" lang="de" sz="3200" spc="-1" strike="noStrike">
                <a:solidFill>
                  <a:schemeClr val="dk2"/>
                </a:solidFill>
                <a:latin typeface="Arial"/>
                <a:ea typeface="Arial"/>
              </a:rPr>
              <a:t>HTML 5.2</a:t>
            </a:r>
            <a:br>
              <a:rPr sz="3200"/>
            </a:br>
            <a:r>
              <a:rPr b="1" lang="de" sz="3200" spc="-1" strike="noStrike">
                <a:solidFill>
                  <a:schemeClr val="dk2"/>
                </a:solidFill>
                <a:latin typeface="Arial"/>
                <a:ea typeface="Arial"/>
              </a:rPr>
              <a:t>CSS 3</a:t>
            </a:r>
            <a:br>
              <a:rPr sz="3200"/>
            </a:br>
            <a:r>
              <a:rPr b="1" lang="de" sz="3200" spc="-1" strike="noStrike">
                <a:solidFill>
                  <a:schemeClr val="dk2"/>
                </a:solidFill>
                <a:latin typeface="Arial"/>
                <a:ea typeface="Arial"/>
              </a:rPr>
              <a:t>Javascript ES2023</a:t>
            </a:r>
            <a:br>
              <a:rPr sz="3200"/>
            </a:br>
            <a:endParaRPr b="0" lang="en-US" sz="3200" spc="-1" strike="noStrike">
              <a:solidFill>
                <a:srgbClr val="000000"/>
              </a:solidFill>
              <a:latin typeface="Arial"/>
            </a:endParaRPr>
          </a:p>
        </p:txBody>
      </p:sp>
      <p:pic>
        <p:nvPicPr>
          <p:cNvPr id="82" name="Google Shape;172;p31" descr=""/>
          <p:cNvPicPr/>
          <p:nvPr/>
        </p:nvPicPr>
        <p:blipFill>
          <a:blip r:embed="rId1"/>
          <a:stretch/>
        </p:blipFill>
        <p:spPr>
          <a:xfrm>
            <a:off x="5308200" y="444960"/>
            <a:ext cx="3524040" cy="2666520"/>
          </a:xfrm>
          <a:prstGeom prst="rect">
            <a:avLst/>
          </a:prstGeom>
          <a:ln w="0">
            <a:noFill/>
          </a:ln>
        </p:spPr>
      </p:pic>
      <p:sp>
        <p:nvSpPr>
          <p:cNvPr id="83" name="PlaceHolder 2"/>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What is the latest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Google Shape;60;p14" descr=""/>
          <p:cNvPicPr/>
          <p:nvPr/>
        </p:nvPicPr>
        <p:blipFill>
          <a:blip r:embed="rId1"/>
          <a:stretch/>
        </p:blipFill>
        <p:spPr>
          <a:xfrm>
            <a:off x="1447920" y="1170000"/>
            <a:ext cx="6116040" cy="3820680"/>
          </a:xfrm>
          <a:prstGeom prst="rect">
            <a:avLst/>
          </a:prstGeom>
          <a:ln w="0">
            <a:noFill/>
          </a:ln>
        </p:spPr>
      </p:pic>
      <p:sp>
        <p:nvSpPr>
          <p:cNvPr id="39" name="PlaceHolder 1"/>
          <p:cNvSpPr>
            <a:spLocks noGrp="1"/>
          </p:cNvSpPr>
          <p:nvPr>
            <p:ph type="title"/>
          </p:nvPr>
        </p:nvSpPr>
        <p:spPr>
          <a:xfrm>
            <a:off x="311760" y="140400"/>
            <a:ext cx="8520120" cy="572400"/>
          </a:xfrm>
          <a:prstGeom prst="rect">
            <a:avLst/>
          </a:prstGeom>
          <a:noFill/>
          <a:ln w="0">
            <a:noFill/>
          </a:ln>
        </p:spPr>
        <p:txBody>
          <a:bodyPr lIns="91440" rIns="91440" tIns="91440" bIns="91440" anchor="t">
            <a:normAutofit fontScale="93550"/>
          </a:bodyPr>
          <a:p>
            <a:pPr indent="0" algn="ctr">
              <a:lnSpc>
                <a:spcPct val="100000"/>
              </a:lnSpc>
              <a:buNone/>
              <a:tabLst>
                <a:tab algn="l" pos="0"/>
              </a:tabLst>
            </a:pPr>
            <a:r>
              <a:rPr b="0" lang="de" sz="2800" spc="-1" strike="noStrike">
                <a:solidFill>
                  <a:schemeClr val="dk2"/>
                </a:solidFill>
                <a:latin typeface="Arial"/>
                <a:ea typeface="Arial"/>
              </a:rPr>
              <a:t>ARPANET, September 1974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a:spcBef>
                <a:spcPts val="1417"/>
              </a:spcBef>
              <a:buNone/>
            </a:pPr>
            <a:endParaRPr b="0" lang="en-US" sz="1800" spc="-1" strike="noStrike">
              <a:solidFill>
                <a:srgbClr val="000000"/>
              </a:solidFill>
              <a:latin typeface="Arial"/>
            </a:endParaRPr>
          </a:p>
        </p:txBody>
      </p:sp>
      <p:pic>
        <p:nvPicPr>
          <p:cNvPr id="85" name="Google Shape;179;p32" descr=""/>
          <p:cNvPicPr/>
          <p:nvPr/>
        </p:nvPicPr>
        <p:blipFill>
          <a:blip r:embed="rId1"/>
          <a:stretch/>
        </p:blipFill>
        <p:spPr>
          <a:xfrm>
            <a:off x="152280" y="1276200"/>
            <a:ext cx="8838720" cy="2590560"/>
          </a:xfrm>
          <a:prstGeom prst="rect">
            <a:avLst/>
          </a:prstGeom>
          <a:ln w="0">
            <a:noFill/>
          </a:ln>
        </p:spPr>
      </p:pic>
      <p:sp>
        <p:nvSpPr>
          <p:cNvPr id="86" name="PlaceHolder 2"/>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gn="ctr">
              <a:lnSpc>
                <a:spcPct val="100000"/>
              </a:lnSpc>
              <a:buNone/>
              <a:tabLst>
                <a:tab algn="l" pos="0"/>
              </a:tabLst>
            </a:pPr>
            <a:r>
              <a:rPr b="0" lang="de" sz="2800" spc="-1" strike="noStrike">
                <a:solidFill>
                  <a:schemeClr val="dk2"/>
                </a:solidFill>
                <a:latin typeface="Arial"/>
                <a:ea typeface="Arial"/>
              </a:rPr>
              <a:t>Browser Market Share 2023</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292680"/>
            <a:ext cx="8520120" cy="572400"/>
          </a:xfrm>
          <a:prstGeom prst="rect">
            <a:avLst/>
          </a:prstGeom>
          <a:noFill/>
          <a:ln w="0">
            <a:noFill/>
          </a:ln>
        </p:spPr>
        <p:txBody>
          <a:bodyPr lIns="91440" rIns="91440" tIns="91440" bIns="91440" anchor="t">
            <a:normAutofit fontScale="93550"/>
          </a:bodyPr>
          <a:p>
            <a:pPr indent="0" algn="ctr">
              <a:lnSpc>
                <a:spcPct val="100000"/>
              </a:lnSpc>
              <a:buNone/>
              <a:tabLst>
                <a:tab algn="l" pos="0"/>
              </a:tabLst>
            </a:pPr>
            <a:r>
              <a:rPr b="0" lang="de" sz="2800" spc="-1" strike="noStrike">
                <a:solidFill>
                  <a:schemeClr val="dk2"/>
                </a:solidFill>
                <a:latin typeface="Arial"/>
                <a:ea typeface="Arial"/>
              </a:rPr>
              <a:t>Ionic Framework (Native Apps with JavaScript)</a:t>
            </a:r>
            <a:endParaRPr b="0" lang="en-US" sz="2800" spc="-1" strike="noStrike">
              <a:solidFill>
                <a:srgbClr val="000000"/>
              </a:solidFill>
              <a:latin typeface="Arial"/>
            </a:endParaRPr>
          </a:p>
        </p:txBody>
      </p:sp>
      <p:pic>
        <p:nvPicPr>
          <p:cNvPr id="88" name="Google Shape;186;p33" descr=""/>
          <p:cNvPicPr/>
          <p:nvPr/>
        </p:nvPicPr>
        <p:blipFill>
          <a:blip r:embed="rId1"/>
          <a:stretch/>
        </p:blipFill>
        <p:spPr>
          <a:xfrm>
            <a:off x="1184400" y="924120"/>
            <a:ext cx="6774840" cy="38206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311760" y="292680"/>
            <a:ext cx="8520120" cy="572400"/>
          </a:xfrm>
          <a:prstGeom prst="rect">
            <a:avLst/>
          </a:prstGeom>
          <a:noFill/>
          <a:ln w="0">
            <a:noFill/>
          </a:ln>
        </p:spPr>
        <p:txBody>
          <a:bodyPr lIns="91440" rIns="91440" tIns="91440" bIns="91440" anchor="t">
            <a:normAutofit fontScale="93550"/>
          </a:bodyPr>
          <a:p>
            <a:pPr indent="0" algn="ctr">
              <a:lnSpc>
                <a:spcPct val="100000"/>
              </a:lnSpc>
              <a:buNone/>
              <a:tabLst>
                <a:tab algn="l" pos="0"/>
              </a:tabLst>
            </a:pPr>
            <a:r>
              <a:rPr b="0" lang="de" sz="2800" spc="-1" strike="noStrike">
                <a:solidFill>
                  <a:schemeClr val="dk2"/>
                </a:solidFill>
                <a:latin typeface="Arial"/>
                <a:ea typeface="Arial"/>
              </a:rPr>
              <a:t>Elektron Framework (Desktop Apps with JavaScript)</a:t>
            </a:r>
            <a:endParaRPr b="0" lang="en-US" sz="2800" spc="-1" strike="noStrike">
              <a:solidFill>
                <a:srgbClr val="000000"/>
              </a:solidFill>
              <a:latin typeface="Arial"/>
            </a:endParaRPr>
          </a:p>
        </p:txBody>
      </p:sp>
      <p:pic>
        <p:nvPicPr>
          <p:cNvPr id="90" name="Google Shape;192;p34" descr=""/>
          <p:cNvPicPr/>
          <p:nvPr/>
        </p:nvPicPr>
        <p:blipFill>
          <a:blip r:embed="rId1"/>
          <a:stretch/>
        </p:blipFill>
        <p:spPr>
          <a:xfrm>
            <a:off x="1184400" y="1017720"/>
            <a:ext cx="6774840" cy="38206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292680"/>
            <a:ext cx="8520120" cy="572400"/>
          </a:xfrm>
          <a:prstGeom prst="rect">
            <a:avLst/>
          </a:prstGeom>
          <a:noFill/>
          <a:ln w="0">
            <a:noFill/>
          </a:ln>
        </p:spPr>
        <p:txBody>
          <a:bodyPr lIns="91440" rIns="91440" tIns="91440" bIns="91440" anchor="t">
            <a:normAutofit fontScale="93550"/>
          </a:bodyPr>
          <a:p>
            <a:pPr indent="0" algn="ctr">
              <a:lnSpc>
                <a:spcPct val="100000"/>
              </a:lnSpc>
              <a:buNone/>
              <a:tabLst>
                <a:tab algn="l" pos="0"/>
              </a:tabLst>
            </a:pPr>
            <a:r>
              <a:rPr b="0" lang="de" sz="2800" spc="-1" strike="noStrike">
                <a:solidFill>
                  <a:schemeClr val="dk2"/>
                </a:solidFill>
                <a:latin typeface="Arial"/>
                <a:ea typeface="Arial"/>
              </a:rPr>
              <a:t>NodeJs (JavaScript on the Server)</a:t>
            </a:r>
            <a:endParaRPr b="0" lang="en-US" sz="2800" spc="-1" strike="noStrike">
              <a:solidFill>
                <a:srgbClr val="000000"/>
              </a:solidFill>
              <a:latin typeface="Arial"/>
            </a:endParaRPr>
          </a:p>
        </p:txBody>
      </p:sp>
      <p:pic>
        <p:nvPicPr>
          <p:cNvPr id="92" name="Google Shape;198;p35" descr=""/>
          <p:cNvPicPr/>
          <p:nvPr/>
        </p:nvPicPr>
        <p:blipFill>
          <a:blip r:embed="rId1"/>
          <a:stretch/>
        </p:blipFill>
        <p:spPr>
          <a:xfrm>
            <a:off x="1184400" y="1017720"/>
            <a:ext cx="6774840" cy="38206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Google Shape;203;p36" descr=""/>
          <p:cNvPicPr/>
          <p:nvPr/>
        </p:nvPicPr>
        <p:blipFill>
          <a:blip r:embed="rId1"/>
          <a:stretch/>
        </p:blipFill>
        <p:spPr>
          <a:xfrm>
            <a:off x="228600" y="408240"/>
            <a:ext cx="8642880" cy="44474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Referenzen</a:t>
            </a:r>
            <a:endParaRPr b="0" lang="en-US" sz="2800" spc="-1" strike="noStrike">
              <a:solidFill>
                <a:srgbClr val="000000"/>
              </a:solidFill>
              <a:latin typeface="Arial"/>
            </a:endParaRPr>
          </a:p>
        </p:txBody>
      </p:sp>
      <p:sp>
        <p:nvSpPr>
          <p:cNvPr id="95" name="PlaceHolder 2"/>
          <p:cNvSpPr>
            <a:spLocks noGrp="1"/>
          </p:cNvSpPr>
          <p:nvPr>
            <p:ph/>
          </p:nvPr>
        </p:nvSpPr>
        <p:spPr>
          <a:xfrm>
            <a:off x="311760" y="1152360"/>
            <a:ext cx="8520120" cy="1278720"/>
          </a:xfrm>
          <a:prstGeom prst="rect">
            <a:avLst/>
          </a:prstGeom>
          <a:noFill/>
          <a:ln w="0">
            <a:noFill/>
          </a:ln>
        </p:spPr>
        <p:txBody>
          <a:bodyPr lIns="91440" rIns="91440" tIns="91440" bIns="91440" anchor="t">
            <a:normAutofit fontScale="81111"/>
          </a:bodyPr>
          <a:p>
            <a:pPr indent="0">
              <a:lnSpc>
                <a:spcPct val="100000"/>
              </a:lnSpc>
              <a:buNone/>
              <a:tabLst>
                <a:tab algn="l" pos="0"/>
              </a:tabLst>
            </a:pPr>
            <a:r>
              <a:rPr b="1" lang="de" sz="2800" spc="-1" strike="noStrike">
                <a:solidFill>
                  <a:schemeClr val="dk2"/>
                </a:solidFill>
                <a:latin typeface="Arial"/>
                <a:ea typeface="Arial"/>
              </a:rPr>
              <a:t>MDN - </a:t>
            </a:r>
            <a:r>
              <a:rPr b="1" lang="de" sz="2800" spc="-1" strike="noStrike" u="sng">
                <a:solidFill>
                  <a:schemeClr val="hlink"/>
                </a:solidFill>
                <a:uFillTx/>
                <a:latin typeface="Arial"/>
                <a:ea typeface="Arial"/>
                <a:hlinkClick r:id="rId1"/>
              </a:rPr>
              <a:t>https://developer.mozilla.org/de/</a:t>
            </a:r>
            <a:br>
              <a:rPr sz="2800"/>
            </a:br>
            <a:r>
              <a:rPr b="1" lang="de" sz="2800" spc="-1" strike="noStrike">
                <a:solidFill>
                  <a:schemeClr val="dk2"/>
                </a:solidFill>
                <a:latin typeface="Arial"/>
                <a:ea typeface="Arial"/>
              </a:rPr>
              <a:t>CAN I USE - </a:t>
            </a:r>
            <a:r>
              <a:rPr b="1" lang="de" sz="2800" spc="-1" strike="noStrike" u="sng">
                <a:solidFill>
                  <a:schemeClr val="hlink"/>
                </a:solidFill>
                <a:uFillTx/>
                <a:latin typeface="Arial"/>
                <a:ea typeface="Arial"/>
                <a:hlinkClick r:id="rId2"/>
              </a:rPr>
              <a:t>https://caniuse.com/</a:t>
            </a:r>
            <a:endParaRPr b="0" lang="en-US" sz="2800" spc="-1" strike="noStrike">
              <a:solidFill>
                <a:srgbClr val="000000"/>
              </a:solidFill>
              <a:latin typeface="Arial"/>
            </a:endParaRPr>
          </a:p>
          <a:p>
            <a:pPr indent="0">
              <a:lnSpc>
                <a:spcPct val="115000"/>
              </a:lnSpc>
              <a:spcAft>
                <a:spcPts val="1199"/>
              </a:spcAft>
              <a:buNone/>
              <a:tabLst>
                <a:tab algn="l" pos="0"/>
              </a:tabLst>
            </a:pPr>
            <a:r>
              <a:rPr b="1" lang="de" sz="2800" spc="-1" strike="noStrike">
                <a:solidFill>
                  <a:schemeClr val="dk2"/>
                </a:solidFill>
                <a:latin typeface="Arial"/>
                <a:ea typeface="Arial"/>
              </a:rPr>
              <a:t>W3Schools</a:t>
            </a:r>
            <a:r>
              <a:rPr b="0" lang="de" sz="1800" spc="-1" strike="noStrike">
                <a:solidFill>
                  <a:schemeClr val="dk2"/>
                </a:solidFill>
                <a:latin typeface="Arial"/>
                <a:ea typeface="Arial"/>
              </a:rPr>
              <a:t> - </a:t>
            </a:r>
            <a:r>
              <a:rPr b="1" lang="de" sz="2800" spc="-1" strike="noStrike" u="sng">
                <a:solidFill>
                  <a:schemeClr val="hlink"/>
                </a:solidFill>
                <a:uFillTx/>
                <a:latin typeface="Arial"/>
                <a:ea typeface="Arial"/>
              </a:rPr>
              <a:t>https://www.w3schools.com/</a:t>
            </a:r>
            <a:endParaRPr b="0" lang="en-US" sz="2800" spc="-1" strike="noStrike">
              <a:solidFill>
                <a:srgbClr val="000000"/>
              </a:solidFill>
              <a:latin typeface="Arial"/>
            </a:endParaRPr>
          </a:p>
        </p:txBody>
      </p:sp>
      <p:sp>
        <p:nvSpPr>
          <p:cNvPr id="96" name="PlaceHolder 3"/>
          <p:cNvSpPr>
            <a:spLocks noGrp="1"/>
          </p:cNvSpPr>
          <p:nvPr>
            <p:ph type="title"/>
          </p:nvPr>
        </p:nvSpPr>
        <p:spPr>
          <a:xfrm>
            <a:off x="311760" y="243180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Editoren (installed)</a:t>
            </a:r>
            <a:endParaRPr b="0" lang="en-US" sz="2800" spc="-1" strike="noStrike">
              <a:solidFill>
                <a:srgbClr val="000000"/>
              </a:solidFill>
              <a:latin typeface="Arial"/>
            </a:endParaRPr>
          </a:p>
        </p:txBody>
      </p:sp>
      <p:sp>
        <p:nvSpPr>
          <p:cNvPr id="97" name="PlaceHolder 4"/>
          <p:cNvSpPr>
            <a:spLocks noGrp="1"/>
          </p:cNvSpPr>
          <p:nvPr>
            <p:ph/>
          </p:nvPr>
        </p:nvSpPr>
        <p:spPr>
          <a:xfrm>
            <a:off x="311760" y="3004200"/>
            <a:ext cx="8520120" cy="1278720"/>
          </a:xfrm>
          <a:prstGeom prst="rect">
            <a:avLst/>
          </a:prstGeom>
          <a:noFill/>
          <a:ln w="0">
            <a:noFill/>
          </a:ln>
        </p:spPr>
        <p:txBody>
          <a:bodyPr lIns="91440" rIns="91440" tIns="91440" bIns="91440" anchor="t">
            <a:normAutofit/>
          </a:bodyPr>
          <a:p>
            <a:pPr indent="0">
              <a:lnSpc>
                <a:spcPct val="100000"/>
              </a:lnSpc>
              <a:buNone/>
              <a:tabLst>
                <a:tab algn="l" pos="0"/>
              </a:tabLst>
            </a:pPr>
            <a:r>
              <a:rPr b="1" lang="de" sz="2800" spc="-1" strike="noStrike">
                <a:solidFill>
                  <a:schemeClr val="dk2"/>
                </a:solidFill>
                <a:latin typeface="Arial"/>
                <a:ea typeface="Arial"/>
              </a:rPr>
              <a:t>IntelliJ, Visual Studio Code, Any Text Editor</a:t>
            </a:r>
            <a:endParaRPr b="0" lang="en-US" sz="2800" spc="-1" strike="noStrike">
              <a:solidFill>
                <a:srgbClr val="000000"/>
              </a:solidFill>
              <a:latin typeface="Arial"/>
            </a:endParaRPr>
          </a:p>
          <a:p>
            <a:pPr indent="0">
              <a:lnSpc>
                <a:spcPct val="100000"/>
              </a:lnSpc>
              <a:buNone/>
              <a:tabLst>
                <a:tab algn="l" pos="0"/>
              </a:tabLst>
            </a:pPr>
            <a:endParaRPr b="0" lang="en-US" sz="2800" spc="-1" strike="noStrike">
              <a:solidFill>
                <a:srgbClr val="000000"/>
              </a:solidFill>
              <a:latin typeface="Arial"/>
            </a:endParaRPr>
          </a:p>
          <a:p>
            <a:pPr indent="0">
              <a:lnSpc>
                <a:spcPct val="115000"/>
              </a:lnSpc>
              <a:spcAft>
                <a:spcPts val="1199"/>
              </a:spcAft>
              <a:buNone/>
              <a:tabLst>
                <a:tab algn="l" pos="0"/>
              </a:tabLst>
            </a:pPr>
            <a:endParaRPr b="0" lang="en-US" sz="1800" spc="-1" strike="noStrike">
              <a:solidFill>
                <a:srgbClr val="000000"/>
              </a:solidFill>
              <a:latin typeface="Arial"/>
            </a:endParaRPr>
          </a:p>
        </p:txBody>
      </p:sp>
      <p:sp>
        <p:nvSpPr>
          <p:cNvPr id="98" name="PlaceHolder 5"/>
          <p:cNvSpPr>
            <a:spLocks noGrp="1"/>
          </p:cNvSpPr>
          <p:nvPr>
            <p:ph type="title"/>
          </p:nvPr>
        </p:nvSpPr>
        <p:spPr>
          <a:xfrm>
            <a:off x="311760" y="379440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Editoren (online)</a:t>
            </a:r>
            <a:endParaRPr b="0" lang="en-US" sz="2800" spc="-1" strike="noStrike">
              <a:solidFill>
                <a:srgbClr val="000000"/>
              </a:solidFill>
              <a:latin typeface="Arial"/>
            </a:endParaRPr>
          </a:p>
        </p:txBody>
      </p:sp>
      <p:sp>
        <p:nvSpPr>
          <p:cNvPr id="99" name="PlaceHolder 6"/>
          <p:cNvSpPr>
            <a:spLocks noGrp="1"/>
          </p:cNvSpPr>
          <p:nvPr>
            <p:ph/>
          </p:nvPr>
        </p:nvSpPr>
        <p:spPr>
          <a:xfrm>
            <a:off x="311760" y="4367160"/>
            <a:ext cx="8520120" cy="1278720"/>
          </a:xfrm>
          <a:prstGeom prst="rect">
            <a:avLst/>
          </a:prstGeom>
          <a:noFill/>
          <a:ln w="0">
            <a:noFill/>
          </a:ln>
        </p:spPr>
        <p:txBody>
          <a:bodyPr lIns="91440" rIns="91440" tIns="91440" bIns="91440" anchor="t">
            <a:normAutofit/>
          </a:bodyPr>
          <a:p>
            <a:pPr indent="0">
              <a:lnSpc>
                <a:spcPct val="100000"/>
              </a:lnSpc>
              <a:buNone/>
              <a:tabLst>
                <a:tab algn="l" pos="0"/>
              </a:tabLst>
            </a:pPr>
            <a:r>
              <a:rPr b="1" lang="de" sz="2800" spc="-1" strike="noStrike">
                <a:solidFill>
                  <a:schemeClr val="dk2"/>
                </a:solidFill>
                <a:latin typeface="Arial"/>
                <a:ea typeface="Arial"/>
              </a:rPr>
              <a:t>CodePen, JSFiddle, Stackblitz</a:t>
            </a:r>
            <a:endParaRPr b="0" lang="en-US" sz="2800" spc="-1" strike="noStrike">
              <a:solidFill>
                <a:srgbClr val="000000"/>
              </a:solidFill>
              <a:latin typeface="Arial"/>
            </a:endParaRPr>
          </a:p>
          <a:p>
            <a:pPr indent="0">
              <a:lnSpc>
                <a:spcPct val="100000"/>
              </a:lnSpc>
              <a:buNone/>
              <a:tabLst>
                <a:tab algn="l" pos="0"/>
              </a:tabLst>
            </a:pPr>
            <a:endParaRPr b="0" lang="en-US" sz="2800" spc="-1" strike="noStrike">
              <a:solidFill>
                <a:srgbClr val="000000"/>
              </a:solidFill>
              <a:latin typeface="Arial"/>
            </a:endParaRPr>
          </a:p>
          <a:p>
            <a:pPr indent="0">
              <a:lnSpc>
                <a:spcPct val="115000"/>
              </a:lnSpc>
              <a:spcAft>
                <a:spcPts val="1199"/>
              </a:spcAft>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CSS References</a:t>
            </a:r>
            <a:endParaRPr b="0" lang="en-US" sz="2800" spc="-1" strike="noStrike">
              <a:solidFill>
                <a:srgbClr val="000000"/>
              </a:solidFill>
              <a:latin typeface="Arial"/>
            </a:endParaRPr>
          </a:p>
        </p:txBody>
      </p:sp>
      <p:sp>
        <p:nvSpPr>
          <p:cNvPr id="101" name="PlaceHolder 2"/>
          <p:cNvSpPr>
            <a:spLocks noGrp="1"/>
          </p:cNvSpPr>
          <p:nvPr>
            <p:ph/>
          </p:nvPr>
        </p:nvSpPr>
        <p:spPr>
          <a:xfrm>
            <a:off x="311760" y="1152360"/>
            <a:ext cx="8520120" cy="1044000"/>
          </a:xfrm>
          <a:prstGeom prst="rect">
            <a:avLst/>
          </a:prstGeom>
          <a:noFill/>
          <a:ln w="0">
            <a:noFill/>
          </a:ln>
        </p:spPr>
        <p:txBody>
          <a:bodyPr lIns="91440" rIns="91440" tIns="91440" bIns="91440" anchor="t">
            <a:normAutofit/>
          </a:bodyPr>
          <a:p>
            <a:pPr indent="0">
              <a:lnSpc>
                <a:spcPct val="100000"/>
              </a:lnSpc>
              <a:buNone/>
              <a:tabLst>
                <a:tab algn="l" pos="0"/>
              </a:tabLst>
            </a:pPr>
            <a:r>
              <a:rPr b="1" lang="de" sz="2800" spc="-1" strike="noStrike">
                <a:solidFill>
                  <a:schemeClr val="dk2"/>
                </a:solidFill>
                <a:latin typeface="Arial"/>
                <a:ea typeface="Arial"/>
              </a:rPr>
              <a:t>CSS Tricks - </a:t>
            </a:r>
            <a:r>
              <a:rPr b="1" lang="de" sz="2800" spc="-1" strike="noStrike" u="sng">
                <a:solidFill>
                  <a:schemeClr val="hlink"/>
                </a:solidFill>
                <a:uFillTx/>
                <a:latin typeface="Arial"/>
                <a:ea typeface="Arial"/>
                <a:hlinkClick r:id="rId1"/>
              </a:rPr>
              <a:t>https://css-tricks.com/</a:t>
            </a:r>
            <a:endParaRPr b="0" lang="en-US" sz="2800" spc="-1" strike="noStrike">
              <a:solidFill>
                <a:srgbClr val="000000"/>
              </a:solidFill>
              <a:latin typeface="Arial"/>
            </a:endParaRPr>
          </a:p>
        </p:txBody>
      </p:sp>
      <p:sp>
        <p:nvSpPr>
          <p:cNvPr id="102" name="PlaceHolder 3"/>
          <p:cNvSpPr>
            <a:spLocks noGrp="1"/>
          </p:cNvSpPr>
          <p:nvPr>
            <p:ph type="title"/>
          </p:nvPr>
        </p:nvSpPr>
        <p:spPr>
          <a:xfrm>
            <a:off x="311760" y="22737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CSS Learning Games</a:t>
            </a:r>
            <a:endParaRPr b="0" lang="en-US" sz="2800" spc="-1" strike="noStrike">
              <a:solidFill>
                <a:srgbClr val="000000"/>
              </a:solidFill>
              <a:latin typeface="Arial"/>
            </a:endParaRPr>
          </a:p>
        </p:txBody>
      </p:sp>
      <p:sp>
        <p:nvSpPr>
          <p:cNvPr id="103" name="PlaceHolder 4"/>
          <p:cNvSpPr>
            <a:spLocks noGrp="1"/>
          </p:cNvSpPr>
          <p:nvPr>
            <p:ph/>
          </p:nvPr>
        </p:nvSpPr>
        <p:spPr>
          <a:xfrm>
            <a:off x="311760" y="2981160"/>
            <a:ext cx="8520120" cy="1874520"/>
          </a:xfrm>
          <a:prstGeom prst="rect">
            <a:avLst/>
          </a:prstGeom>
          <a:noFill/>
          <a:ln w="0">
            <a:noFill/>
          </a:ln>
        </p:spPr>
        <p:txBody>
          <a:bodyPr lIns="91440" rIns="91440" tIns="91440" bIns="91440" anchor="t">
            <a:normAutofit/>
          </a:bodyPr>
          <a:p>
            <a:pPr indent="0">
              <a:lnSpc>
                <a:spcPct val="100000"/>
              </a:lnSpc>
              <a:buNone/>
              <a:tabLst>
                <a:tab algn="l" pos="0"/>
              </a:tabLst>
            </a:pPr>
            <a:r>
              <a:rPr b="1" lang="de" sz="2800" spc="-1" strike="noStrike">
                <a:solidFill>
                  <a:schemeClr val="dk2"/>
                </a:solidFill>
                <a:latin typeface="Arial"/>
                <a:ea typeface="Arial"/>
              </a:rPr>
              <a:t>CSS Flexbox - </a:t>
            </a:r>
            <a:r>
              <a:rPr b="1" lang="de" sz="2800" spc="-1" strike="noStrike" u="sng">
                <a:solidFill>
                  <a:schemeClr val="hlink"/>
                </a:solidFill>
                <a:uFillTx/>
                <a:latin typeface="Arial"/>
                <a:ea typeface="Arial"/>
                <a:hlinkClick r:id="rId2"/>
              </a:rPr>
              <a:t>https://flexboxfroggy.com/#de</a:t>
            </a:r>
            <a:endParaRPr b="0" lang="en-US" sz="2800" spc="-1" strike="noStrike">
              <a:solidFill>
                <a:srgbClr val="000000"/>
              </a:solidFill>
              <a:latin typeface="Arial"/>
            </a:endParaRPr>
          </a:p>
          <a:p>
            <a:pPr indent="0">
              <a:lnSpc>
                <a:spcPct val="100000"/>
              </a:lnSpc>
              <a:buNone/>
              <a:tabLst>
                <a:tab algn="l" pos="0"/>
              </a:tabLst>
            </a:pPr>
            <a:r>
              <a:rPr b="1" lang="de" sz="2800" spc="-1" strike="noStrike">
                <a:solidFill>
                  <a:schemeClr val="dk2"/>
                </a:solidFill>
                <a:latin typeface="Arial"/>
                <a:ea typeface="Arial"/>
              </a:rPr>
              <a:t>CSS Grid - </a:t>
            </a:r>
            <a:r>
              <a:rPr b="1" lang="de" sz="2800" spc="-1" strike="noStrike" u="sng">
                <a:solidFill>
                  <a:schemeClr val="hlink"/>
                </a:solidFill>
                <a:uFillTx/>
                <a:latin typeface="Arial"/>
                <a:ea typeface="Arial"/>
                <a:hlinkClick r:id="rId3"/>
              </a:rPr>
              <a:t>https://cssgridgarden.com/#de</a:t>
            </a:r>
            <a:endParaRPr b="0" lang="en-US" sz="2800" spc="-1" strike="noStrike">
              <a:solidFill>
                <a:srgbClr val="000000"/>
              </a:solidFill>
              <a:latin typeface="Arial"/>
            </a:endParaRPr>
          </a:p>
          <a:p>
            <a:pPr indent="0">
              <a:lnSpc>
                <a:spcPct val="100000"/>
              </a:lnSpc>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140400"/>
            <a:ext cx="8520120" cy="572400"/>
          </a:xfrm>
          <a:prstGeom prst="rect">
            <a:avLst/>
          </a:prstGeom>
          <a:noFill/>
          <a:ln w="0">
            <a:noFill/>
          </a:ln>
        </p:spPr>
        <p:txBody>
          <a:bodyPr lIns="91440" rIns="91440" tIns="91440" bIns="91440" anchor="t">
            <a:normAutofit fontScale="46775"/>
          </a:bodyPr>
          <a:p>
            <a:pPr indent="0" algn="ctr">
              <a:lnSpc>
                <a:spcPct val="100000"/>
              </a:lnSpc>
              <a:buNone/>
              <a:tabLst>
                <a:tab algn="l" pos="0"/>
              </a:tabLst>
            </a:pPr>
            <a:r>
              <a:rPr b="0" lang="de" sz="2800" spc="-1" strike="noStrike">
                <a:solidFill>
                  <a:schemeClr val="dk2"/>
                </a:solidFill>
                <a:latin typeface="Arial"/>
                <a:ea typeface="Arial"/>
              </a:rPr>
              <a:t>W3C</a:t>
            </a:r>
            <a:br>
              <a:rPr sz="2800"/>
            </a:br>
            <a:r>
              <a:rPr b="0" lang="de" sz="2800" spc="-1" strike="noStrike">
                <a:solidFill>
                  <a:schemeClr val="dk2"/>
                </a:solidFill>
                <a:latin typeface="Arial"/>
                <a:ea typeface="Arial"/>
              </a:rPr>
              <a:t>World Wide Web Consortium</a:t>
            </a:r>
            <a:endParaRPr b="0" lang="en-US" sz="2800" spc="-1" strike="noStrike">
              <a:solidFill>
                <a:srgbClr val="000000"/>
              </a:solidFill>
              <a:latin typeface="Arial"/>
            </a:endParaRPr>
          </a:p>
        </p:txBody>
      </p:sp>
      <p:sp>
        <p:nvSpPr>
          <p:cNvPr id="105" name="Google Shape;227;p39"/>
          <p:cNvSpPr/>
          <p:nvPr/>
        </p:nvSpPr>
        <p:spPr>
          <a:xfrm>
            <a:off x="488160" y="1111680"/>
            <a:ext cx="7932960" cy="38401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500" spc="-1" strike="noStrike" u="sng">
                <a:solidFill>
                  <a:schemeClr val="accent5"/>
                </a:solidFill>
                <a:uFillTx/>
                <a:latin typeface="Arial"/>
                <a:ea typeface="Arial"/>
                <a:hlinkClick r:id="rId1"/>
              </a:rPr>
              <a:t>https://www.w3.org/</a:t>
            </a:r>
            <a:endParaRPr b="0" lang="en-US" sz="1500" spc="-1" strike="noStrike">
              <a:solidFill>
                <a:srgbClr val="000000"/>
              </a:solidFill>
              <a:latin typeface="Arial"/>
            </a:endParaRPr>
          </a:p>
          <a:p>
            <a:pPr>
              <a:lnSpc>
                <a:spcPct val="100000"/>
              </a:lnSpc>
              <a:tabLst>
                <a:tab algn="l" pos="0"/>
              </a:tabLst>
            </a:pPr>
            <a:br>
              <a:rPr sz="1500"/>
            </a:br>
            <a:r>
              <a:rPr b="1" lang="de" sz="1500" spc="-1" strike="noStrike">
                <a:solidFill>
                  <a:schemeClr val="dk2"/>
                </a:solidFill>
                <a:latin typeface="Arial"/>
                <a:ea typeface="Arial"/>
              </a:rPr>
              <a:t>Gründung</a:t>
            </a:r>
            <a:br>
              <a:rPr sz="1500"/>
            </a:br>
            <a:r>
              <a:rPr b="0" lang="de" sz="1500" spc="-1" strike="noStrike">
                <a:solidFill>
                  <a:schemeClr val="dk2"/>
                </a:solidFill>
                <a:latin typeface="Arial"/>
                <a:ea typeface="Arial"/>
              </a:rPr>
              <a:t>1994 von Tim Berners-Lee, dem Erfinder des World Wide Webs.</a:t>
            </a:r>
            <a:endParaRPr b="0" lang="en-US" sz="1500" spc="-1" strike="noStrike">
              <a:solidFill>
                <a:srgbClr val="000000"/>
              </a:solidFill>
              <a:latin typeface="Arial"/>
            </a:endParaRPr>
          </a:p>
          <a:p>
            <a:pPr>
              <a:lnSpc>
                <a:spcPct val="100000"/>
              </a:lnSpc>
              <a:tabLst>
                <a:tab algn="l" pos="0"/>
              </a:tabLst>
            </a:pPr>
            <a:endParaRPr b="0" lang="en-US" sz="1500" spc="-1" strike="noStrike">
              <a:solidFill>
                <a:srgbClr val="000000"/>
              </a:solidFill>
              <a:latin typeface="Arial"/>
            </a:endParaRPr>
          </a:p>
          <a:p>
            <a:pPr>
              <a:lnSpc>
                <a:spcPct val="100000"/>
              </a:lnSpc>
              <a:tabLst>
                <a:tab algn="l" pos="0"/>
              </a:tabLst>
            </a:pPr>
            <a:r>
              <a:rPr b="1" lang="de" sz="1500" spc="-1" strike="noStrike">
                <a:solidFill>
                  <a:schemeClr val="dk2"/>
                </a:solidFill>
                <a:latin typeface="Arial"/>
                <a:ea typeface="Arial"/>
              </a:rPr>
              <a:t>Organisation</a:t>
            </a:r>
            <a:endParaRPr b="0" lang="en-US" sz="1500" spc="-1" strike="noStrike">
              <a:solidFill>
                <a:srgbClr val="000000"/>
              </a:solidFill>
              <a:latin typeface="Arial"/>
            </a:endParaRPr>
          </a:p>
          <a:p>
            <a:pPr>
              <a:lnSpc>
                <a:spcPct val="100000"/>
              </a:lnSpc>
              <a:tabLst>
                <a:tab algn="l" pos="0"/>
              </a:tabLst>
            </a:pPr>
            <a:r>
              <a:rPr b="0" lang="de" sz="1500" spc="-1" strike="noStrike">
                <a:solidFill>
                  <a:schemeClr val="dk2"/>
                </a:solidFill>
                <a:latin typeface="Arial"/>
                <a:ea typeface="Arial"/>
              </a:rPr>
              <a:t>Eine internationale Gemeinschaft, in der Mitgliedsorganisationen, ein Vollzeit Stab und die Öffentlichkeit gemeinsam daran arbeiten, Webstandards zu entwickeln.</a:t>
            </a:r>
            <a:endParaRPr b="0" lang="en-US" sz="1500" spc="-1" strike="noStrike">
              <a:solidFill>
                <a:srgbClr val="000000"/>
              </a:solidFill>
              <a:latin typeface="Arial"/>
            </a:endParaRPr>
          </a:p>
          <a:p>
            <a:pPr>
              <a:lnSpc>
                <a:spcPct val="100000"/>
              </a:lnSpc>
              <a:tabLst>
                <a:tab algn="l" pos="0"/>
              </a:tabLst>
            </a:pPr>
            <a:endParaRPr b="0" lang="en-US" sz="1500" spc="-1" strike="noStrike">
              <a:solidFill>
                <a:srgbClr val="000000"/>
              </a:solidFill>
              <a:latin typeface="Arial"/>
            </a:endParaRPr>
          </a:p>
          <a:p>
            <a:pPr>
              <a:lnSpc>
                <a:spcPct val="100000"/>
              </a:lnSpc>
              <a:tabLst>
                <a:tab algn="l" pos="0"/>
              </a:tabLst>
            </a:pPr>
            <a:r>
              <a:rPr b="1" lang="de" sz="1500" spc="-1" strike="noStrike">
                <a:solidFill>
                  <a:schemeClr val="dk2"/>
                </a:solidFill>
                <a:latin typeface="Arial"/>
                <a:ea typeface="Arial"/>
              </a:rPr>
              <a:t>Standards</a:t>
            </a:r>
            <a:br>
              <a:rPr sz="1500"/>
            </a:br>
            <a:r>
              <a:rPr b="0" lang="de" sz="1500" spc="-1" strike="noStrike">
                <a:solidFill>
                  <a:schemeClr val="dk2"/>
                </a:solidFill>
                <a:latin typeface="Arial"/>
                <a:ea typeface="Arial"/>
              </a:rPr>
              <a:t>Entwickelt eine Vielzahl von Standards für das World Wide Web, einschließlich HTML, CSS, XML, und viele andere.</a:t>
            </a:r>
            <a:br>
              <a:rPr sz="1500"/>
            </a:br>
            <a:endParaRPr b="0" lang="en-US" sz="1500" spc="-1" strike="noStrike">
              <a:solidFill>
                <a:srgbClr val="000000"/>
              </a:solidFill>
              <a:latin typeface="Arial"/>
            </a:endParaRPr>
          </a:p>
          <a:p>
            <a:pPr>
              <a:lnSpc>
                <a:spcPct val="100000"/>
              </a:lnSpc>
              <a:tabLst>
                <a:tab algn="l" pos="0"/>
              </a:tabLst>
            </a:pPr>
            <a:r>
              <a:rPr b="1" lang="de" sz="1500" spc="-1" strike="noStrike">
                <a:solidFill>
                  <a:schemeClr val="dk2"/>
                </a:solidFill>
                <a:latin typeface="Arial"/>
                <a:ea typeface="Arial"/>
              </a:rPr>
              <a:t>Dokumentation</a:t>
            </a:r>
            <a:br>
              <a:rPr sz="1500"/>
            </a:br>
            <a:r>
              <a:rPr b="0" lang="de" sz="1500" spc="-1" strike="noStrike">
                <a:solidFill>
                  <a:schemeClr val="dk2"/>
                </a:solidFill>
                <a:latin typeface="Arial"/>
                <a:ea typeface="Arial"/>
              </a:rPr>
              <a:t>Die Spezifikationen durchlaufen verschiedene Stadien, bevor sie als Empfehlungen veröffentlicht werden.</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fontScale="90336"/>
          </a:bodyPr>
          <a:p>
            <a:pPr indent="0" algn="ctr">
              <a:lnSpc>
                <a:spcPct val="100000"/>
              </a:lnSpc>
              <a:buNone/>
              <a:tabLst>
                <a:tab algn="l" pos="0"/>
              </a:tabLst>
            </a:pPr>
            <a:r>
              <a:rPr b="0" lang="de" sz="2800" spc="-1" strike="noStrike">
                <a:solidFill>
                  <a:schemeClr val="dk2"/>
                </a:solidFill>
                <a:latin typeface="Arial"/>
                <a:ea typeface="Arial"/>
              </a:rPr>
              <a:t>WHATWG</a:t>
            </a:r>
            <a:br>
              <a:rPr sz="2800"/>
            </a:br>
            <a:r>
              <a:rPr b="0" lang="de" sz="2800" spc="-1" strike="noStrike">
                <a:solidFill>
                  <a:schemeClr val="dk2"/>
                </a:solidFill>
                <a:latin typeface="Arial"/>
                <a:ea typeface="Arial"/>
              </a:rPr>
              <a:t>Web Hypertext Application Technology Working Group</a:t>
            </a:r>
            <a:endParaRPr b="0" lang="en-US" sz="2800" spc="-1" strike="noStrike">
              <a:solidFill>
                <a:srgbClr val="000000"/>
              </a:solidFill>
              <a:latin typeface="Arial"/>
            </a:endParaRPr>
          </a:p>
        </p:txBody>
      </p:sp>
      <p:sp>
        <p:nvSpPr>
          <p:cNvPr id="107" name="Google Shape;233;p40"/>
          <p:cNvSpPr/>
          <p:nvPr/>
        </p:nvSpPr>
        <p:spPr>
          <a:xfrm>
            <a:off x="488160" y="1035360"/>
            <a:ext cx="7932960" cy="4068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500" spc="-1" strike="noStrike" u="sng">
                <a:solidFill>
                  <a:schemeClr val="accent5"/>
                </a:solidFill>
                <a:uFillTx/>
                <a:latin typeface="Arial"/>
                <a:ea typeface="Arial"/>
                <a:hlinkClick r:id="rId1"/>
              </a:rPr>
              <a:t>https://whatwg.org/</a:t>
            </a:r>
            <a:br>
              <a:rPr sz="1500"/>
            </a:br>
            <a:br>
              <a:rPr sz="1500"/>
            </a:br>
            <a:r>
              <a:rPr b="1" lang="de" sz="1500" spc="-1" strike="noStrike">
                <a:solidFill>
                  <a:schemeClr val="dk2"/>
                </a:solidFill>
                <a:latin typeface="Arial"/>
                <a:ea typeface="Arial"/>
              </a:rPr>
              <a:t>Gründung</a:t>
            </a:r>
            <a:br>
              <a:rPr sz="1500"/>
            </a:br>
            <a:r>
              <a:rPr b="0" lang="de" sz="1500" spc="-1" strike="noStrike">
                <a:solidFill>
                  <a:schemeClr val="dk2"/>
                </a:solidFill>
                <a:latin typeface="Arial"/>
                <a:ea typeface="Arial"/>
              </a:rPr>
              <a:t>2004 von den Mitarbeitern von Apple, Mozilla, und Opera, als Reaktion auf die Wahrnehmung, dass die W3C die Entwicklung von Web Technologien, die für die Entwicklung von Webanwendungen erforderlich sind, nicht ausreichend unterstützte.</a:t>
            </a:r>
            <a:br>
              <a:rPr sz="1500"/>
            </a:br>
            <a:endParaRPr b="0" lang="en-US" sz="1500" spc="-1" strike="noStrike">
              <a:solidFill>
                <a:srgbClr val="000000"/>
              </a:solidFill>
              <a:latin typeface="Arial"/>
            </a:endParaRPr>
          </a:p>
          <a:p>
            <a:pPr>
              <a:lnSpc>
                <a:spcPct val="100000"/>
              </a:lnSpc>
              <a:tabLst>
                <a:tab algn="l" pos="0"/>
              </a:tabLst>
            </a:pPr>
            <a:r>
              <a:rPr b="1" lang="de" sz="1500" spc="-1" strike="noStrike">
                <a:solidFill>
                  <a:schemeClr val="dk2"/>
                </a:solidFill>
                <a:latin typeface="Arial"/>
                <a:ea typeface="Arial"/>
              </a:rPr>
              <a:t>Organisation</a:t>
            </a:r>
            <a:br>
              <a:rPr sz="1500"/>
            </a:br>
            <a:r>
              <a:rPr b="0" lang="de" sz="1500" spc="-1" strike="noStrike">
                <a:solidFill>
                  <a:schemeClr val="dk2"/>
                </a:solidFill>
                <a:latin typeface="Arial"/>
                <a:ea typeface="Arial"/>
              </a:rPr>
              <a:t>Eine lose organisierte, offene Gemeinschaft von Einzelpersonen und Organisationen, die sich auf die Verbesserung der Web Technologien konzentrieren.</a:t>
            </a:r>
            <a:br>
              <a:rPr sz="1500"/>
            </a:br>
            <a:endParaRPr b="0" lang="en-US" sz="1500" spc="-1" strike="noStrike">
              <a:solidFill>
                <a:srgbClr val="000000"/>
              </a:solidFill>
              <a:latin typeface="Arial"/>
            </a:endParaRPr>
          </a:p>
          <a:p>
            <a:pPr>
              <a:lnSpc>
                <a:spcPct val="100000"/>
              </a:lnSpc>
              <a:tabLst>
                <a:tab algn="l" pos="0"/>
              </a:tabLst>
            </a:pPr>
            <a:r>
              <a:rPr b="1" lang="de" sz="1500" spc="-1" strike="noStrike">
                <a:solidFill>
                  <a:schemeClr val="dk2"/>
                </a:solidFill>
                <a:latin typeface="Arial"/>
                <a:ea typeface="Arial"/>
              </a:rPr>
              <a:t>Standards</a:t>
            </a:r>
            <a:br>
              <a:rPr sz="1500"/>
            </a:br>
            <a:r>
              <a:rPr b="0" lang="de" sz="1500" spc="-1" strike="noStrike">
                <a:solidFill>
                  <a:schemeClr val="dk2"/>
                </a:solidFill>
                <a:latin typeface="Arial"/>
                <a:ea typeface="Arial"/>
              </a:rPr>
              <a:t>Fokussiert sich vor allem auf die Entwicklung von HTML und verwandten Webtechnologien.</a:t>
            </a:r>
            <a:br>
              <a:rPr sz="1500"/>
            </a:br>
            <a:endParaRPr b="0" lang="en-US" sz="1500" spc="-1" strike="noStrike">
              <a:solidFill>
                <a:srgbClr val="000000"/>
              </a:solidFill>
              <a:latin typeface="Arial"/>
            </a:endParaRPr>
          </a:p>
          <a:p>
            <a:pPr>
              <a:lnSpc>
                <a:spcPct val="100000"/>
              </a:lnSpc>
              <a:tabLst>
                <a:tab algn="l" pos="0"/>
              </a:tabLst>
            </a:pPr>
            <a:r>
              <a:rPr b="1" lang="de" sz="1500" spc="-1" strike="noStrike">
                <a:solidFill>
                  <a:schemeClr val="dk2"/>
                </a:solidFill>
                <a:latin typeface="Arial"/>
                <a:ea typeface="Arial"/>
              </a:rPr>
              <a:t>Dokumentation</a:t>
            </a:r>
            <a:br>
              <a:rPr sz="1500"/>
            </a:br>
            <a:r>
              <a:rPr b="0" lang="de" sz="1500" spc="-1" strike="noStrike">
                <a:solidFill>
                  <a:schemeClr val="dk2"/>
                </a:solidFill>
                <a:latin typeface="Arial"/>
                <a:ea typeface="Arial"/>
              </a:rPr>
              <a:t>Die Spezifikationen werden als "lebende Standards" betrachtet, die kontinuierlich aktualisiert werden, anstatt in festgelegten Versionen veröffentlicht zu werden.</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HTML5 Spezifikation</a:t>
            </a:r>
            <a:endParaRPr b="0" lang="en-US" sz="2800" spc="-1" strike="noStrike">
              <a:solidFill>
                <a:srgbClr val="000000"/>
              </a:solidFill>
              <a:latin typeface="Arial"/>
            </a:endParaRPr>
          </a:p>
        </p:txBody>
      </p:sp>
      <p:sp>
        <p:nvSpPr>
          <p:cNvPr id="109" name="Google Shape;239;p41"/>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10" name="Google Shape;240;p41"/>
          <p:cNvSpPr/>
          <p:nvPr/>
        </p:nvSpPr>
        <p:spPr>
          <a:xfrm>
            <a:off x="488160" y="830520"/>
            <a:ext cx="7932960" cy="3915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500" spc="-1" strike="noStrike">
                <a:solidFill>
                  <a:schemeClr val="dk2"/>
                </a:solidFill>
                <a:latin typeface="Arial"/>
                <a:ea typeface="Arial"/>
              </a:rPr>
              <a:t>Die </a:t>
            </a:r>
            <a:r>
              <a:rPr b="1" lang="de" sz="1500" spc="-1" strike="noStrike">
                <a:solidFill>
                  <a:schemeClr val="dk2"/>
                </a:solidFill>
                <a:latin typeface="Arial"/>
                <a:ea typeface="Arial"/>
              </a:rPr>
              <a:t>HTML5-Spezifikation</a:t>
            </a:r>
            <a:r>
              <a:rPr b="0" lang="de" sz="1500" spc="-1" strike="noStrike">
                <a:solidFill>
                  <a:schemeClr val="dk2"/>
                </a:solidFill>
                <a:latin typeface="Arial"/>
                <a:ea typeface="Arial"/>
              </a:rPr>
              <a:t> der WHATWG ist ein "Living Standard".</a:t>
            </a:r>
            <a:br>
              <a:rPr sz="1500"/>
            </a:br>
            <a:endParaRPr b="0" lang="en-US" sz="1500" spc="-1" strike="noStrike">
              <a:solidFill>
                <a:srgbClr val="000000"/>
              </a:solidFill>
              <a:latin typeface="Arial"/>
            </a:endParaRPr>
          </a:p>
          <a:p>
            <a:pPr>
              <a:lnSpc>
                <a:spcPct val="100000"/>
              </a:lnSpc>
              <a:tabLst>
                <a:tab algn="l" pos="0"/>
              </a:tabLst>
            </a:pPr>
            <a:r>
              <a:rPr b="0" lang="de" sz="1500" spc="-1" strike="noStrike">
                <a:solidFill>
                  <a:schemeClr val="dk2"/>
                </a:solidFill>
                <a:latin typeface="Arial"/>
                <a:ea typeface="Arial"/>
              </a:rPr>
              <a:t>Dies bedeutet, dass sie ständig aktualisiert wird, um aktuelle Technologien und Best Practices widerzuspiegeln. Dies fördert eine moderne und effiziente Webentwicklung.</a:t>
            </a:r>
            <a:br>
              <a:rPr sz="1500"/>
            </a:br>
            <a:br>
              <a:rPr sz="1500"/>
            </a:br>
            <a:r>
              <a:rPr b="0" lang="de" sz="1500" spc="-1" strike="noStrike">
                <a:solidFill>
                  <a:schemeClr val="dk2"/>
                </a:solidFill>
                <a:latin typeface="Arial"/>
                <a:ea typeface="Arial"/>
              </a:rPr>
              <a:t>Hier einige wichtige Punkte der </a:t>
            </a:r>
            <a:r>
              <a:rPr b="1" lang="de" sz="1500" spc="-1" strike="noStrike">
                <a:solidFill>
                  <a:schemeClr val="dk2"/>
                </a:solidFill>
                <a:latin typeface="Arial"/>
                <a:ea typeface="Arial"/>
              </a:rPr>
              <a:t>HTML5-Spezifikation</a:t>
            </a:r>
            <a:r>
              <a:rPr b="0" lang="de" sz="1500" spc="-1" strike="noStrike">
                <a:solidFill>
                  <a:schemeClr val="dk2"/>
                </a:solidFill>
                <a:latin typeface="Arial"/>
                <a:ea typeface="Arial"/>
              </a:rPr>
              <a:t>:</a:t>
            </a:r>
            <a:endParaRPr b="0" lang="en-US" sz="1500" spc="-1" strike="noStrike">
              <a:solidFill>
                <a:srgbClr val="000000"/>
              </a:solidFill>
              <a:latin typeface="Arial"/>
            </a:endParaRPr>
          </a:p>
          <a:p>
            <a:pPr>
              <a:lnSpc>
                <a:spcPct val="100000"/>
              </a:lnSpc>
              <a:tabLst>
                <a:tab algn="l" pos="0"/>
              </a:tabLst>
            </a:pPr>
            <a:endParaRPr b="0" lang="en-US" sz="1500" spc="-1" strike="noStrike">
              <a:solidFill>
                <a:srgbClr val="000000"/>
              </a:solidFill>
              <a:latin typeface="Arial"/>
            </a:endParaRPr>
          </a:p>
          <a:p>
            <a:pPr marL="457200" indent="-324000">
              <a:lnSpc>
                <a:spcPct val="100000"/>
              </a:lnSpc>
              <a:buClr>
                <a:srgbClr val="595959"/>
              </a:buClr>
              <a:buFont typeface="Arial"/>
              <a:buChar char="●"/>
              <a:tabLst>
                <a:tab algn="l" pos="0"/>
              </a:tabLst>
            </a:pPr>
            <a:r>
              <a:rPr b="0" lang="de" sz="1600" spc="-1" strike="noStrike">
                <a:solidFill>
                  <a:schemeClr val="dk2"/>
                </a:solidFill>
                <a:latin typeface="Arial"/>
                <a:ea typeface="Arial"/>
              </a:rPr>
              <a:t>HTML-Tags</a:t>
            </a:r>
            <a:endParaRPr b="0" lang="en-US" sz="1600" spc="-1" strike="noStrike">
              <a:solidFill>
                <a:srgbClr val="000000"/>
              </a:solidFill>
              <a:latin typeface="Arial"/>
            </a:endParaRPr>
          </a:p>
          <a:p>
            <a:pPr marL="457200" indent="-324000">
              <a:lnSpc>
                <a:spcPct val="100000"/>
              </a:lnSpc>
              <a:buClr>
                <a:srgbClr val="595959"/>
              </a:buClr>
              <a:buFont typeface="Arial"/>
              <a:buChar char="●"/>
              <a:tabLst>
                <a:tab algn="l" pos="0"/>
              </a:tabLst>
            </a:pPr>
            <a:r>
              <a:rPr b="0" lang="de" sz="1600" spc="-1" strike="noStrike">
                <a:solidFill>
                  <a:schemeClr val="dk2"/>
                </a:solidFill>
                <a:latin typeface="Arial"/>
                <a:ea typeface="Arial"/>
              </a:rPr>
              <a:t>DOM (Document Object Model)</a:t>
            </a:r>
            <a:endParaRPr b="0" lang="en-US" sz="1600" spc="-1" strike="noStrike">
              <a:solidFill>
                <a:srgbClr val="000000"/>
              </a:solidFill>
              <a:latin typeface="Arial"/>
            </a:endParaRPr>
          </a:p>
          <a:p>
            <a:pPr marL="457200" indent="-324000">
              <a:lnSpc>
                <a:spcPct val="100000"/>
              </a:lnSpc>
              <a:buClr>
                <a:srgbClr val="595959"/>
              </a:buClr>
              <a:buFont typeface="Arial"/>
              <a:buChar char="●"/>
              <a:tabLst>
                <a:tab algn="l" pos="0"/>
              </a:tabLst>
            </a:pPr>
            <a:r>
              <a:rPr b="0" lang="de" sz="1600" spc="-1" strike="noStrike">
                <a:solidFill>
                  <a:schemeClr val="dk2"/>
                </a:solidFill>
                <a:latin typeface="Arial"/>
                <a:ea typeface="Arial"/>
              </a:rPr>
              <a:t>APIs (Schnittstellen)</a:t>
            </a:r>
            <a:endParaRPr b="0" lang="en-US" sz="1600" spc="-1" strike="noStrike">
              <a:solidFill>
                <a:srgbClr val="000000"/>
              </a:solidFill>
              <a:latin typeface="Arial"/>
            </a:endParaRPr>
          </a:p>
          <a:p>
            <a:pPr marL="457200" indent="-324000">
              <a:lnSpc>
                <a:spcPct val="100000"/>
              </a:lnSpc>
              <a:buClr>
                <a:srgbClr val="595959"/>
              </a:buClr>
              <a:buFont typeface="Arial"/>
              <a:buChar char="●"/>
              <a:tabLst>
                <a:tab algn="l" pos="0"/>
              </a:tabLst>
            </a:pPr>
            <a:r>
              <a:rPr b="0" lang="de" sz="1600" spc="-1" strike="noStrike">
                <a:solidFill>
                  <a:schemeClr val="dk2"/>
                </a:solidFill>
                <a:latin typeface="Arial"/>
                <a:ea typeface="Arial"/>
              </a:rPr>
              <a:t>Security Policies</a:t>
            </a:r>
            <a:br>
              <a:rPr sz="1600"/>
            </a:br>
            <a:r>
              <a:rPr b="0" lang="de" sz="1600" spc="-1" strike="noStrike">
                <a:solidFill>
                  <a:schemeClr val="dk2"/>
                </a:solidFill>
                <a:latin typeface="Arial"/>
              </a:rPr>
              <a:t> </a:t>
            </a:r>
            <a:endParaRPr b="0" lang="en-US" sz="1600" spc="-1" strike="noStrike">
              <a:solidFill>
                <a:srgbClr val="000000"/>
              </a:solidFill>
              <a:latin typeface="Arial"/>
            </a:endParaRPr>
          </a:p>
          <a:p>
            <a:pPr>
              <a:lnSpc>
                <a:spcPct val="100000"/>
              </a:lnSpc>
              <a:tabLst>
                <a:tab algn="l" pos="0"/>
              </a:tabLst>
            </a:pPr>
            <a:r>
              <a:rPr b="0" lang="de" sz="1500" spc="-1" strike="noStrike" u="sng">
                <a:solidFill>
                  <a:schemeClr val="hlink"/>
                </a:solidFill>
                <a:uFillTx/>
                <a:latin typeface="Arial"/>
                <a:ea typeface="Arial"/>
                <a:hlinkClick r:id="rId1"/>
              </a:rPr>
              <a:t>https://www.w3.org/TR/2011/WD-html5-20110405/</a:t>
            </a:r>
            <a:endParaRPr b="0" lang="en-US" sz="1500" spc="-1" strike="noStrike">
              <a:solidFill>
                <a:srgbClr val="000000"/>
              </a:solidFill>
              <a:latin typeface="Arial"/>
            </a:endParaRPr>
          </a:p>
          <a:p>
            <a:pPr>
              <a:lnSpc>
                <a:spcPct val="100000"/>
              </a:lnSpc>
              <a:tabLst>
                <a:tab algn="l" pos="0"/>
              </a:tabLst>
            </a:pPr>
            <a:r>
              <a:rPr b="0" lang="de" sz="1500" spc="-1" strike="noStrike" u="sng">
                <a:solidFill>
                  <a:schemeClr val="hlink"/>
                </a:solidFill>
                <a:uFillTx/>
                <a:latin typeface="Arial"/>
                <a:ea typeface="Arial"/>
                <a:hlinkClick r:id="rId2"/>
              </a:rPr>
              <a:t>https://html.spec.whatwg.org/multipage/</a:t>
            </a:r>
            <a:endParaRPr b="0" lang="en-US" sz="1500" spc="-1" strike="noStrike">
              <a:solidFill>
                <a:srgbClr val="000000"/>
              </a:solidFill>
              <a:latin typeface="Arial"/>
            </a:endParaRPr>
          </a:p>
          <a:p>
            <a:pPr>
              <a:lnSpc>
                <a:spcPct val="100000"/>
              </a:lnSpc>
              <a:tabLst>
                <a:tab algn="l" pos="0"/>
              </a:tabLst>
            </a:pPr>
            <a:endParaRPr b="0" lang="en-US" sz="1500" spc="-1" strike="noStrike">
              <a:solidFill>
                <a:srgbClr val="000000"/>
              </a:solidFill>
              <a:latin typeface="Arial"/>
            </a:endParaRPr>
          </a:p>
          <a:p>
            <a:pPr>
              <a:lnSpc>
                <a:spcPct val="100000"/>
              </a:lnSpc>
              <a:tabLst>
                <a:tab algn="l" pos="0"/>
              </a:tabLst>
            </a:pP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 name="Google Shape;66;p15" descr=""/>
          <p:cNvPicPr/>
          <p:nvPr/>
        </p:nvPicPr>
        <p:blipFill>
          <a:blip r:embed="rId1"/>
          <a:stretch/>
        </p:blipFill>
        <p:spPr>
          <a:xfrm>
            <a:off x="500760" y="1118520"/>
            <a:ext cx="4622040" cy="3466440"/>
          </a:xfrm>
          <a:prstGeom prst="rect">
            <a:avLst/>
          </a:prstGeom>
          <a:ln w="0">
            <a:noFill/>
          </a:ln>
        </p:spPr>
      </p:pic>
      <p:sp>
        <p:nvSpPr>
          <p:cNvPr id="41" name="PlaceHolder 1"/>
          <p:cNvSpPr>
            <a:spLocks noGrp="1"/>
          </p:cNvSpPr>
          <p:nvPr>
            <p:ph type="title"/>
          </p:nvPr>
        </p:nvSpPr>
        <p:spPr>
          <a:xfrm>
            <a:off x="311760" y="140400"/>
            <a:ext cx="8520120" cy="572400"/>
          </a:xfrm>
          <a:prstGeom prst="rect">
            <a:avLst/>
          </a:prstGeom>
          <a:noFill/>
          <a:ln w="0">
            <a:noFill/>
          </a:ln>
        </p:spPr>
        <p:txBody>
          <a:bodyPr lIns="91440" rIns="91440" tIns="91440" bIns="91440" anchor="t">
            <a:normAutofit fontScale="93550"/>
          </a:bodyPr>
          <a:p>
            <a:pPr indent="0" algn="ctr">
              <a:lnSpc>
                <a:spcPct val="100000"/>
              </a:lnSpc>
              <a:buNone/>
              <a:tabLst>
                <a:tab algn="l" pos="0"/>
              </a:tabLst>
            </a:pPr>
            <a:r>
              <a:rPr b="0" lang="de" sz="2800" spc="-1" strike="noStrike">
                <a:solidFill>
                  <a:schemeClr val="dk2"/>
                </a:solidFill>
                <a:latin typeface="Arial"/>
                <a:ea typeface="Arial"/>
              </a:rPr>
              <a:t>Sir Tim Berners Lee, CERN 1990</a:t>
            </a:r>
            <a:endParaRPr b="0" lang="en-US" sz="2800" spc="-1" strike="noStrike">
              <a:solidFill>
                <a:srgbClr val="000000"/>
              </a:solidFill>
              <a:latin typeface="Arial"/>
            </a:endParaRPr>
          </a:p>
        </p:txBody>
      </p:sp>
      <p:sp>
        <p:nvSpPr>
          <p:cNvPr id="42" name="Google Shape;68;p15"/>
          <p:cNvSpPr/>
          <p:nvPr/>
        </p:nvSpPr>
        <p:spPr>
          <a:xfrm>
            <a:off x="5596920" y="1324800"/>
            <a:ext cx="3412800" cy="2103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400" spc="-1" strike="noStrike">
                <a:solidFill>
                  <a:schemeClr val="dk2"/>
                </a:solidFill>
                <a:latin typeface="Arial"/>
                <a:ea typeface="Arial"/>
              </a:rPr>
              <a:t>Ende der </a:t>
            </a:r>
            <a:r>
              <a:rPr b="1" lang="de" sz="1400" spc="-1" strike="noStrike">
                <a:solidFill>
                  <a:schemeClr val="dk2"/>
                </a:solidFill>
                <a:latin typeface="Arial"/>
                <a:ea typeface="Arial"/>
              </a:rPr>
              <a:t>1980er</a:t>
            </a:r>
            <a:r>
              <a:rPr b="0" lang="de" sz="1400" spc="-1" strike="noStrike">
                <a:solidFill>
                  <a:schemeClr val="dk2"/>
                </a:solidFill>
                <a:latin typeface="Arial"/>
                <a:ea typeface="Arial"/>
              </a:rPr>
              <a:t> Jahre erkannte Tim Berners-Lee bei </a:t>
            </a:r>
            <a:r>
              <a:rPr b="1" lang="de" sz="1400" spc="-1" strike="noStrike">
                <a:solidFill>
                  <a:schemeClr val="dk2"/>
                </a:solidFill>
                <a:latin typeface="Arial"/>
                <a:ea typeface="Arial"/>
              </a:rPr>
              <a:t>CERN</a:t>
            </a:r>
            <a:r>
              <a:rPr b="0" lang="de" sz="1400" spc="-1" strike="noStrike">
                <a:solidFill>
                  <a:schemeClr val="dk2"/>
                </a:solidFill>
                <a:latin typeface="Arial"/>
                <a:ea typeface="Arial"/>
              </a:rPr>
              <a:t> die Notwendigkeit, Forschungsdaten effizient zu teilen.</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de" sz="1400" spc="-1" strike="noStrike">
                <a:solidFill>
                  <a:schemeClr val="dk2"/>
                </a:solidFill>
                <a:latin typeface="Arial"/>
                <a:ea typeface="Arial"/>
              </a:rPr>
              <a:t>Er schlug das Konzept eines dezentralen Informationssystems mit </a:t>
            </a:r>
            <a:r>
              <a:rPr b="1" lang="de" sz="1400" spc="-1" strike="noStrike">
                <a:solidFill>
                  <a:schemeClr val="dk2"/>
                </a:solidFill>
                <a:latin typeface="Arial"/>
                <a:ea typeface="Arial"/>
              </a:rPr>
              <a:t>Hypertext</a:t>
            </a:r>
            <a:r>
              <a:rPr b="0" lang="de" sz="1400" spc="-1" strike="noStrike">
                <a:solidFill>
                  <a:schemeClr val="dk2"/>
                </a:solidFill>
                <a:latin typeface="Arial"/>
                <a:ea typeface="Arial"/>
              </a:rPr>
              <a:t> vor, welches später als </a:t>
            </a:r>
            <a:r>
              <a:rPr b="1" lang="de" sz="1400" spc="-1" strike="noStrike">
                <a:solidFill>
                  <a:schemeClr val="dk2"/>
                </a:solidFill>
                <a:latin typeface="Arial"/>
                <a:ea typeface="Arial"/>
              </a:rPr>
              <a:t>World Wide Web </a:t>
            </a:r>
            <a:r>
              <a:rPr b="0" lang="de" sz="1400" spc="-1" strike="noStrike">
                <a:solidFill>
                  <a:schemeClr val="dk2"/>
                </a:solidFill>
                <a:latin typeface="Arial"/>
                <a:ea typeface="Arial"/>
              </a:rPr>
              <a:t>bekannt wurde.</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HTML5 Tags</a:t>
            </a:r>
            <a:endParaRPr b="0" lang="en-US" sz="2800" spc="-1" strike="noStrike">
              <a:solidFill>
                <a:srgbClr val="000000"/>
              </a:solidFill>
              <a:latin typeface="Arial"/>
            </a:endParaRPr>
          </a:p>
        </p:txBody>
      </p:sp>
      <p:sp>
        <p:nvSpPr>
          <p:cNvPr id="112" name="Google Shape;246;p42"/>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13" name="Google Shape;247;p42"/>
          <p:cNvSpPr/>
          <p:nvPr/>
        </p:nvSpPr>
        <p:spPr>
          <a:xfrm>
            <a:off x="488160" y="830520"/>
            <a:ext cx="7932960" cy="4259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1500" spc="-1" strike="noStrike">
                <a:solidFill>
                  <a:schemeClr val="dk2"/>
                </a:solidFill>
                <a:latin typeface="Arial"/>
                <a:ea typeface="Arial"/>
              </a:rPr>
              <a:t>HTML-Tags</a:t>
            </a:r>
            <a:r>
              <a:rPr b="0" lang="de" sz="1500" spc="-1" strike="noStrike">
                <a:solidFill>
                  <a:schemeClr val="dk2"/>
                </a:solidFill>
                <a:latin typeface="Arial"/>
                <a:ea typeface="Arial"/>
              </a:rPr>
              <a:t> repräsentieren die Bausteine von HTML-Dokumenten. Sie sagen dem Browser, wie er den Inhalt anzeigen soll.</a:t>
            </a:r>
            <a:endParaRPr b="0" lang="en-US" sz="1500" spc="-1" strike="noStrike">
              <a:solidFill>
                <a:srgbClr val="000000"/>
              </a:solidFill>
              <a:latin typeface="Arial"/>
            </a:endParaRPr>
          </a:p>
          <a:p>
            <a:pPr>
              <a:lnSpc>
                <a:spcPct val="100000"/>
              </a:lnSpc>
              <a:tabLst>
                <a:tab algn="l" pos="0"/>
              </a:tabLst>
            </a:pPr>
            <a:endParaRPr b="0" lang="en-US" sz="1500" spc="-1" strike="noStrike">
              <a:solidFill>
                <a:srgbClr val="000000"/>
              </a:solidFill>
              <a:latin typeface="Arial"/>
            </a:endParaRPr>
          </a:p>
          <a:p>
            <a:pPr>
              <a:lnSpc>
                <a:spcPct val="115000"/>
              </a:lnSpc>
              <a:spcBef>
                <a:spcPts val="1400"/>
              </a:spcBef>
              <a:tabLst>
                <a:tab algn="l" pos="0"/>
              </a:tabLst>
            </a:pPr>
            <a:r>
              <a:rPr b="1" lang="de" sz="1500" spc="-1" strike="noStrike">
                <a:solidFill>
                  <a:schemeClr val="dk2"/>
                </a:solidFill>
                <a:latin typeface="Arial"/>
                <a:ea typeface="Arial"/>
              </a:rPr>
              <a:t>Dokument-Metadaten</a:t>
            </a:r>
            <a:br>
              <a:rPr sz="1500"/>
            </a:br>
            <a:r>
              <a:rPr b="0" lang="de" sz="1600" spc="-1" strike="noStrike">
                <a:solidFill>
                  <a:srgbClr val="38761d"/>
                </a:solidFill>
                <a:latin typeface="Arial"/>
                <a:ea typeface="Arial"/>
              </a:rPr>
              <a:t>&lt;html&gt;&lt;head&gt;&lt;body&gt;, &lt;title&gt;, &lt;link&gt;, &lt;meta&gt;, &lt;style&gt;</a:t>
            </a:r>
            <a:endParaRPr b="0" lang="en-US" sz="1600" spc="-1" strike="noStrike">
              <a:solidFill>
                <a:srgbClr val="000000"/>
              </a:solidFill>
              <a:latin typeface="Arial"/>
            </a:endParaRPr>
          </a:p>
          <a:p>
            <a:pPr>
              <a:lnSpc>
                <a:spcPct val="115000"/>
              </a:lnSpc>
              <a:spcBef>
                <a:spcPts val="1400"/>
              </a:spcBef>
              <a:tabLst>
                <a:tab algn="l" pos="0"/>
              </a:tabLst>
            </a:pPr>
            <a:r>
              <a:rPr b="1" lang="de" sz="1500" spc="-1" strike="noStrike">
                <a:solidFill>
                  <a:schemeClr val="dk2"/>
                </a:solidFill>
                <a:latin typeface="Arial"/>
                <a:ea typeface="Arial"/>
              </a:rPr>
              <a:t>Struktur und Sektionierung</a:t>
            </a:r>
            <a:br>
              <a:rPr sz="1500"/>
            </a:br>
            <a:r>
              <a:rPr b="0" lang="de" sz="1600" spc="-1" strike="noStrike">
                <a:solidFill>
                  <a:srgbClr val="38761d"/>
                </a:solidFill>
                <a:latin typeface="Arial"/>
                <a:ea typeface="Arial"/>
              </a:rPr>
              <a:t>&lt;header&gt;, &lt;footer&gt;, &lt;main&gt;, &lt;nav&gt;, &lt;section&gt;, &lt;article&gt;, &lt;aside&gt;</a:t>
            </a:r>
            <a:endParaRPr b="0" lang="en-US" sz="1600" spc="-1" strike="noStrike">
              <a:solidFill>
                <a:srgbClr val="000000"/>
              </a:solidFill>
              <a:latin typeface="Arial"/>
            </a:endParaRPr>
          </a:p>
          <a:p>
            <a:pPr>
              <a:lnSpc>
                <a:spcPct val="115000"/>
              </a:lnSpc>
              <a:spcBef>
                <a:spcPts val="1400"/>
              </a:spcBef>
              <a:tabLst>
                <a:tab algn="l" pos="0"/>
              </a:tabLst>
            </a:pPr>
            <a:r>
              <a:rPr b="1" lang="de" sz="1500" spc="-1" strike="noStrike">
                <a:solidFill>
                  <a:schemeClr val="dk2"/>
                </a:solidFill>
                <a:latin typeface="Arial"/>
                <a:ea typeface="Arial"/>
              </a:rPr>
              <a:t>Gruppierungs-Elemente</a:t>
            </a:r>
            <a:br>
              <a:rPr sz="1500"/>
            </a:br>
            <a:r>
              <a:rPr b="0" lang="de" sz="1600" spc="-1" strike="noStrike">
                <a:solidFill>
                  <a:srgbClr val="38761d"/>
                </a:solidFill>
                <a:latin typeface="Arial"/>
                <a:ea typeface="Arial"/>
              </a:rPr>
              <a:t>&lt;div&gt;, &lt;p&gt;, &lt;hr&gt;, &lt;pre&gt;, &lt;blockquote&gt;, &lt;ol&gt;, &lt;ul&gt;, &lt;li&gt;</a:t>
            </a:r>
            <a:endParaRPr b="0" lang="en-US" sz="1600" spc="-1" strike="noStrike">
              <a:solidFill>
                <a:srgbClr val="000000"/>
              </a:solidFill>
              <a:latin typeface="Arial"/>
            </a:endParaRPr>
          </a:p>
          <a:p>
            <a:pPr>
              <a:lnSpc>
                <a:spcPct val="115000"/>
              </a:lnSpc>
              <a:spcBef>
                <a:spcPts val="1400"/>
              </a:spcBef>
              <a:tabLst>
                <a:tab algn="l" pos="0"/>
              </a:tabLst>
            </a:pPr>
            <a:r>
              <a:rPr b="1" lang="de" sz="1500" spc="-1" strike="noStrike">
                <a:solidFill>
                  <a:schemeClr val="dk2"/>
                </a:solidFill>
                <a:latin typeface="Arial"/>
                <a:ea typeface="Arial"/>
              </a:rPr>
              <a:t>Text-Semantik-Elemente</a:t>
            </a:r>
            <a:br>
              <a:rPr sz="1100"/>
            </a:br>
            <a:r>
              <a:rPr b="0" lang="de" sz="1600" spc="-1" strike="noStrike">
                <a:solidFill>
                  <a:srgbClr val="38761d"/>
                </a:solidFill>
                <a:latin typeface="Arial"/>
                <a:ea typeface="Arial"/>
              </a:rPr>
              <a:t>&lt;a&gt;, &lt;em&gt;, &lt;strong&gt;, &lt;small&gt;, &lt;cite&gt;, &lt;abbr&gt;, &lt;time&gt;, &lt;code&gt;, &lt;address&gt;</a:t>
            </a:r>
            <a:endParaRPr b="0" lang="en-US" sz="1600" spc="-1" strike="noStrike">
              <a:solidFill>
                <a:srgbClr val="000000"/>
              </a:solidFill>
              <a:latin typeface="Arial"/>
            </a:endParaRPr>
          </a:p>
          <a:p>
            <a:pPr>
              <a:lnSpc>
                <a:spcPct val="100000"/>
              </a:lnSpc>
              <a:spcBef>
                <a:spcPts val="400"/>
              </a:spcBef>
              <a:tabLst>
                <a:tab algn="l" pos="0"/>
              </a:tabLst>
            </a:pPr>
            <a:br>
              <a:rPr sz="1500"/>
            </a:b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HTML5 Tags</a:t>
            </a:r>
            <a:endParaRPr b="0" lang="en-US" sz="2800" spc="-1" strike="noStrike">
              <a:solidFill>
                <a:srgbClr val="000000"/>
              </a:solidFill>
              <a:latin typeface="Arial"/>
            </a:endParaRPr>
          </a:p>
        </p:txBody>
      </p:sp>
      <p:sp>
        <p:nvSpPr>
          <p:cNvPr id="115" name="Google Shape;253;p43"/>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16" name="Google Shape;254;p43"/>
          <p:cNvSpPr/>
          <p:nvPr/>
        </p:nvSpPr>
        <p:spPr>
          <a:xfrm>
            <a:off x="488160" y="830520"/>
            <a:ext cx="7932960" cy="4311720"/>
          </a:xfrm>
          <a:prstGeom prst="rect">
            <a:avLst/>
          </a:prstGeom>
          <a:noFill/>
          <a:ln w="0">
            <a:noFill/>
          </a:ln>
        </p:spPr>
        <p:style>
          <a:lnRef idx="0"/>
          <a:fillRef idx="0"/>
          <a:effectRef idx="0"/>
          <a:fontRef idx="minor"/>
        </p:style>
        <p:txBody>
          <a:bodyPr tIns="91440" bIns="91440" anchor="t">
            <a:spAutoFit/>
          </a:bodyPr>
          <a:p>
            <a:pPr>
              <a:lnSpc>
                <a:spcPct val="115000"/>
              </a:lnSpc>
              <a:spcBef>
                <a:spcPts val="1400"/>
              </a:spcBef>
              <a:tabLst>
                <a:tab algn="l" pos="0"/>
              </a:tabLst>
            </a:pPr>
            <a:r>
              <a:rPr b="1" lang="de" sz="1500" spc="-1" strike="noStrike">
                <a:solidFill>
                  <a:schemeClr val="dk2"/>
                </a:solidFill>
                <a:latin typeface="Arial"/>
                <a:ea typeface="Arial"/>
              </a:rPr>
              <a:t>Formulare und Formelemente</a:t>
            </a:r>
            <a:br>
              <a:rPr sz="1500"/>
            </a:br>
            <a:r>
              <a:rPr b="0" lang="de" sz="1600" spc="-1" strike="noStrike">
                <a:solidFill>
                  <a:srgbClr val="38761d"/>
                </a:solidFill>
                <a:latin typeface="Arial"/>
                <a:ea typeface="Arial"/>
              </a:rPr>
              <a:t>&lt;form&gt;, &lt;input&gt;, &lt;textarea&gt;, &lt;button&gt;, &lt;select&gt;, &lt;option&gt;, &lt;label&gt;, &lt;fieldset&gt;, &lt;legend&gt;</a:t>
            </a:r>
            <a:endParaRPr b="0" lang="en-US" sz="1600" spc="-1" strike="noStrike">
              <a:solidFill>
                <a:srgbClr val="000000"/>
              </a:solidFill>
              <a:latin typeface="Arial"/>
            </a:endParaRPr>
          </a:p>
          <a:p>
            <a:pPr>
              <a:lnSpc>
                <a:spcPct val="115000"/>
              </a:lnSpc>
              <a:spcBef>
                <a:spcPts val="1400"/>
              </a:spcBef>
              <a:tabLst>
                <a:tab algn="l" pos="0"/>
              </a:tabLst>
            </a:pPr>
            <a:r>
              <a:rPr b="1" lang="de" sz="1500" spc="-1" strike="noStrike">
                <a:solidFill>
                  <a:schemeClr val="dk2"/>
                </a:solidFill>
                <a:latin typeface="Arial"/>
                <a:ea typeface="Arial"/>
              </a:rPr>
              <a:t>Eingebettete Inhalte-Elemente</a:t>
            </a:r>
            <a:br>
              <a:rPr sz="1100"/>
            </a:br>
            <a:r>
              <a:rPr b="0" lang="de" sz="1600" spc="-1" strike="noStrike">
                <a:solidFill>
                  <a:srgbClr val="38761d"/>
                </a:solidFill>
                <a:latin typeface="Arial"/>
                <a:ea typeface="Arial"/>
              </a:rPr>
              <a:t>&lt;img&gt;, &lt;video&gt;, &lt;audio&gt;,&lt;iframe&gt;, &lt;embed&gt;, &lt;object&gt;</a:t>
            </a:r>
            <a:endParaRPr b="0" lang="en-US" sz="1600" spc="-1" strike="noStrike">
              <a:solidFill>
                <a:srgbClr val="000000"/>
              </a:solidFill>
              <a:latin typeface="Arial"/>
            </a:endParaRPr>
          </a:p>
          <a:p>
            <a:pPr>
              <a:lnSpc>
                <a:spcPct val="115000"/>
              </a:lnSpc>
              <a:spcBef>
                <a:spcPts val="1400"/>
              </a:spcBef>
              <a:tabLst>
                <a:tab algn="l" pos="0"/>
              </a:tabLst>
            </a:pPr>
            <a:r>
              <a:rPr b="1" lang="de" sz="1500" spc="-1" strike="noStrike">
                <a:solidFill>
                  <a:schemeClr val="dk2"/>
                </a:solidFill>
                <a:latin typeface="Arial"/>
                <a:ea typeface="Arial"/>
              </a:rPr>
              <a:t>Tabellen-Elemente</a:t>
            </a:r>
            <a:br>
              <a:rPr sz="1100"/>
            </a:br>
            <a:r>
              <a:rPr b="0" lang="de" sz="1600" spc="-1" strike="noStrike">
                <a:solidFill>
                  <a:srgbClr val="38761d"/>
                </a:solidFill>
                <a:latin typeface="Arial"/>
                <a:ea typeface="Arial"/>
              </a:rPr>
              <a:t>&lt;table&gt;, &lt;thead&gt;, &lt;tbody&gt;, &lt;tr&gt;, &lt;td&gt;, &lt;th&gt;</a:t>
            </a:r>
            <a:endParaRPr b="0" lang="en-US" sz="1600" spc="-1" strike="noStrike">
              <a:solidFill>
                <a:srgbClr val="000000"/>
              </a:solidFill>
              <a:latin typeface="Arial"/>
            </a:endParaRPr>
          </a:p>
          <a:p>
            <a:pPr>
              <a:lnSpc>
                <a:spcPct val="115000"/>
              </a:lnSpc>
              <a:spcBef>
                <a:spcPts val="1400"/>
              </a:spcBef>
              <a:tabLst>
                <a:tab algn="l" pos="0"/>
              </a:tabLst>
            </a:pPr>
            <a:r>
              <a:rPr b="1" lang="de" sz="1500" spc="-1" strike="noStrike">
                <a:solidFill>
                  <a:schemeClr val="dk2"/>
                </a:solidFill>
                <a:latin typeface="Arial"/>
                <a:ea typeface="Arial"/>
              </a:rPr>
              <a:t>Scripting-Elemente</a:t>
            </a:r>
            <a:br>
              <a:rPr sz="1100"/>
            </a:br>
            <a:r>
              <a:rPr b="0" lang="de" sz="1600" spc="-1" strike="noStrike">
                <a:solidFill>
                  <a:srgbClr val="38761d"/>
                </a:solidFill>
                <a:latin typeface="Arial"/>
                <a:ea typeface="Arial"/>
              </a:rPr>
              <a:t>&lt;script&gt;, &lt;noscript&gt;, &lt;canvas&gt;</a:t>
            </a:r>
            <a:endParaRPr b="0" lang="en-US" sz="1600" spc="-1" strike="noStrike">
              <a:solidFill>
                <a:srgbClr val="000000"/>
              </a:solidFill>
              <a:latin typeface="Arial"/>
            </a:endParaRPr>
          </a:p>
          <a:p>
            <a:pPr>
              <a:lnSpc>
                <a:spcPct val="115000"/>
              </a:lnSpc>
              <a:spcBef>
                <a:spcPts val="1400"/>
              </a:spcBef>
              <a:tabLst>
                <a:tab algn="l" pos="0"/>
              </a:tabLst>
            </a:pPr>
            <a:endParaRPr b="0" lang="en-US" sz="1500" spc="-1" strike="noStrike">
              <a:solidFill>
                <a:srgbClr val="000000"/>
              </a:solidFill>
              <a:latin typeface="Arial"/>
            </a:endParaRPr>
          </a:p>
          <a:p>
            <a:pPr>
              <a:lnSpc>
                <a:spcPct val="115000"/>
              </a:lnSpc>
              <a:spcBef>
                <a:spcPts val="1400"/>
              </a:spcBef>
              <a:spcAft>
                <a:spcPts val="400"/>
              </a:spcAft>
              <a:tabLst>
                <a:tab algn="l" pos="0"/>
              </a:tabLst>
            </a:pPr>
            <a:br>
              <a:rPr sz="1500"/>
            </a:b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 5 “Hello World”</a:t>
            </a:r>
            <a:endParaRPr b="0" lang="en-US" sz="2800" spc="-1" strike="noStrike">
              <a:solidFill>
                <a:srgbClr val="000000"/>
              </a:solidFill>
              <a:latin typeface="Arial"/>
            </a:endParaRPr>
          </a:p>
        </p:txBody>
      </p:sp>
      <p:sp>
        <p:nvSpPr>
          <p:cNvPr id="118" name="Google Shape;260;p44"/>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19" name="Google Shape;261;p44"/>
          <p:cNvSpPr/>
          <p:nvPr/>
        </p:nvSpPr>
        <p:spPr>
          <a:xfrm>
            <a:off x="311760" y="897480"/>
            <a:ext cx="8390880" cy="39924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800" spc="-1" strike="noStrike">
                <a:solidFill>
                  <a:srgbClr val="080808"/>
                </a:solidFill>
                <a:highlight>
                  <a:srgbClr val="ffffff"/>
                </a:highlight>
                <a:latin typeface="Courier New"/>
                <a:ea typeface="Courier New"/>
              </a:rPr>
              <a:t>&lt;!DOCTYPE html&gt;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html</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head</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title</a:t>
            </a:r>
            <a:r>
              <a:rPr b="0" lang="de" sz="1800" spc="-1" strike="noStrike">
                <a:solidFill>
                  <a:srgbClr val="080808"/>
                </a:solidFill>
                <a:highlight>
                  <a:srgbClr val="ffffff"/>
                </a:highlight>
                <a:latin typeface="Courier New"/>
                <a:ea typeface="Courier New"/>
              </a:rPr>
              <a:t>&gt;Hello World&lt;/</a:t>
            </a:r>
            <a:r>
              <a:rPr b="0" lang="de" sz="1800" spc="-1" strike="noStrike">
                <a:solidFill>
                  <a:srgbClr val="0033b3"/>
                </a:solidFill>
                <a:highlight>
                  <a:srgbClr val="ffffff"/>
                </a:highlight>
                <a:latin typeface="Courier New"/>
                <a:ea typeface="Courier New"/>
              </a:rPr>
              <a:t>title</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head</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body</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h1</a:t>
            </a:r>
            <a:r>
              <a:rPr b="0" lang="de" sz="1800" spc="-1" strike="noStrike">
                <a:solidFill>
                  <a:srgbClr val="080808"/>
                </a:solidFill>
                <a:highlight>
                  <a:srgbClr val="ffffff"/>
                </a:highlight>
                <a:latin typeface="Courier New"/>
                <a:ea typeface="Courier New"/>
              </a:rPr>
              <a:t>&gt;Hello World&lt;/</a:t>
            </a:r>
            <a:r>
              <a:rPr b="0" lang="de" sz="1800" spc="-1" strike="noStrike">
                <a:solidFill>
                  <a:srgbClr val="0033b3"/>
                </a:solidFill>
                <a:highlight>
                  <a:srgbClr val="ffffff"/>
                </a:highlight>
                <a:latin typeface="Courier New"/>
                <a:ea typeface="Courier New"/>
              </a:rPr>
              <a:t>h1</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button</a:t>
            </a:r>
            <a:r>
              <a:rPr b="0" lang="de" sz="1800" spc="-1" strike="noStrike">
                <a:solidFill>
                  <a:srgbClr val="080808"/>
                </a:solidFill>
                <a:highlight>
                  <a:srgbClr val="ffffff"/>
                </a:highlight>
                <a:latin typeface="Courier New"/>
                <a:ea typeface="Courier New"/>
              </a:rPr>
              <a:t>&gt;Click me&lt;/</a:t>
            </a:r>
            <a:r>
              <a:rPr b="0" lang="de" sz="1800" spc="-1" strike="noStrike">
                <a:solidFill>
                  <a:srgbClr val="0033b3"/>
                </a:solidFill>
                <a:highlight>
                  <a:srgbClr val="ffffff"/>
                </a:highlight>
                <a:latin typeface="Courier New"/>
                <a:ea typeface="Courier New"/>
              </a:rPr>
              <a:t>button</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body</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html</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endParaRPr b="0" lang="en-US" sz="1600" spc="-1" strike="noStrike">
              <a:solidFill>
                <a:srgbClr val="000000"/>
              </a:solidFill>
              <a:latin typeface="Arial"/>
            </a:endParaRPr>
          </a:p>
        </p:txBody>
      </p:sp>
      <p:sp>
        <p:nvSpPr>
          <p:cNvPr id="120" name="Google Shape;262;p44"/>
          <p:cNvSpPr/>
          <p:nvPr/>
        </p:nvSpPr>
        <p:spPr>
          <a:xfrm>
            <a:off x="6350400" y="2801520"/>
            <a:ext cx="2633400" cy="10364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1400" spc="-1" strike="noStrike">
                <a:solidFill>
                  <a:srgbClr val="274e13"/>
                </a:solidFill>
                <a:latin typeface="Arial"/>
                <a:ea typeface="Arial"/>
              </a:rPr>
              <a:t>&lt;body&gt;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00000"/>
                </a:solidFill>
                <a:latin typeface="Arial"/>
                <a:ea typeface="Arial"/>
              </a:rPr>
              <a:t>    </a:t>
            </a:r>
            <a:r>
              <a:rPr b="0" i="1" lang="de" sz="1400" spc="-1" strike="noStrike">
                <a:solidFill>
                  <a:srgbClr val="000000"/>
                </a:solidFill>
                <a:latin typeface="Arial"/>
                <a:ea typeface="Arial"/>
              </a:rPr>
              <a:t>Hier steht der sichtbare Teil</a:t>
            </a:r>
            <a:br>
              <a:rPr sz="1400"/>
            </a:br>
            <a:r>
              <a:rPr b="0" i="1" lang="de" sz="1400" spc="-1" strike="noStrike">
                <a:solidFill>
                  <a:srgbClr val="000000"/>
                </a:solidFill>
                <a:latin typeface="Arial"/>
                <a:ea typeface="Arial"/>
              </a:rPr>
              <a:t>    der Webseite.</a:t>
            </a:r>
            <a:endParaRPr b="0" lang="en-US" sz="1400" spc="-1" strike="noStrike">
              <a:solidFill>
                <a:srgbClr val="000000"/>
              </a:solidFill>
              <a:latin typeface="Arial"/>
            </a:endParaRPr>
          </a:p>
          <a:p>
            <a:pPr>
              <a:lnSpc>
                <a:spcPct val="100000"/>
              </a:lnSpc>
              <a:tabLst>
                <a:tab algn="l" pos="0"/>
              </a:tabLst>
            </a:pPr>
            <a:r>
              <a:rPr b="1" lang="de" sz="1400" spc="-1" strike="noStrike">
                <a:solidFill>
                  <a:srgbClr val="274e13"/>
                </a:solidFill>
                <a:latin typeface="Arial"/>
                <a:ea typeface="Arial"/>
              </a:rPr>
              <a:t>&lt;/body&gt;</a:t>
            </a:r>
            <a:endParaRPr b="0" lang="en-US" sz="1400" spc="-1" strike="noStrike">
              <a:solidFill>
                <a:srgbClr val="000000"/>
              </a:solidFill>
              <a:latin typeface="Arial"/>
            </a:endParaRPr>
          </a:p>
        </p:txBody>
      </p:sp>
      <p:sp>
        <p:nvSpPr>
          <p:cNvPr id="121" name="Google Shape;263;p44"/>
          <p:cNvSpPr/>
          <p:nvPr/>
        </p:nvSpPr>
        <p:spPr>
          <a:xfrm>
            <a:off x="6322680" y="1586520"/>
            <a:ext cx="2661120" cy="10364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1400" spc="-1" strike="noStrike">
                <a:solidFill>
                  <a:srgbClr val="cc0000"/>
                </a:solidFill>
                <a:latin typeface="Arial"/>
                <a:ea typeface="Arial"/>
              </a:rPr>
              <a:t>&lt;head&gt;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00000"/>
                </a:solidFill>
                <a:latin typeface="Arial"/>
                <a:ea typeface="Arial"/>
              </a:rPr>
              <a:t>    </a:t>
            </a:r>
            <a:r>
              <a:rPr b="0" i="1" lang="de" sz="1400" spc="-1" strike="noStrike">
                <a:solidFill>
                  <a:srgbClr val="000000"/>
                </a:solidFill>
                <a:latin typeface="Arial"/>
                <a:ea typeface="Arial"/>
              </a:rPr>
              <a:t>Hier stehen Informationen</a:t>
            </a:r>
            <a:br>
              <a:rPr sz="1400"/>
            </a:br>
            <a:r>
              <a:rPr b="0" i="1" lang="de" sz="1400" spc="-1" strike="noStrike">
                <a:solidFill>
                  <a:srgbClr val="000000"/>
                </a:solidFill>
                <a:latin typeface="Arial"/>
                <a:ea typeface="Arial"/>
              </a:rPr>
              <a:t>    über die Webseite.</a:t>
            </a:r>
            <a:endParaRPr b="0" lang="en-US" sz="1400" spc="-1" strike="noStrike">
              <a:solidFill>
                <a:srgbClr val="000000"/>
              </a:solidFill>
              <a:latin typeface="Arial"/>
            </a:endParaRPr>
          </a:p>
          <a:p>
            <a:pPr>
              <a:lnSpc>
                <a:spcPct val="100000"/>
              </a:lnSpc>
              <a:tabLst>
                <a:tab algn="l" pos="0"/>
              </a:tabLst>
            </a:pPr>
            <a:r>
              <a:rPr b="1" lang="de" sz="1400" spc="-1" strike="noStrike">
                <a:solidFill>
                  <a:srgbClr val="cc0000"/>
                </a:solidFill>
                <a:latin typeface="Arial"/>
                <a:ea typeface="Arial"/>
              </a:rPr>
              <a:t>&lt;/head&gt;</a:t>
            </a:r>
            <a:endParaRPr b="0" lang="en-US" sz="1400" spc="-1" strike="noStrike">
              <a:solidFill>
                <a:srgbClr val="000000"/>
              </a:solidFill>
              <a:latin typeface="Arial"/>
            </a:endParaRPr>
          </a:p>
        </p:txBody>
      </p:sp>
      <p:cxnSp>
        <p:nvCxnSpPr>
          <p:cNvPr id="122" name="Google Shape;264;p44"/>
          <p:cNvCxnSpPr/>
          <p:nvPr/>
        </p:nvCxnSpPr>
        <p:spPr>
          <a:xfrm flipH="1">
            <a:off x="4942800" y="2192040"/>
            <a:ext cx="1068120" cy="5040"/>
          </a:xfrm>
          <a:prstGeom prst="straightConnector1">
            <a:avLst/>
          </a:prstGeom>
          <a:ln w="38100">
            <a:solidFill>
              <a:srgbClr val="990000"/>
            </a:solidFill>
            <a:round/>
            <a:tailEnd len="med" type="triangle" w="med"/>
          </a:ln>
        </p:spPr>
      </p:cxnSp>
      <p:cxnSp>
        <p:nvCxnSpPr>
          <p:cNvPr id="123" name="Google Shape;265;p44"/>
          <p:cNvCxnSpPr/>
          <p:nvPr/>
        </p:nvCxnSpPr>
        <p:spPr>
          <a:xfrm flipH="1">
            <a:off x="4984200" y="3382200"/>
            <a:ext cx="1068120" cy="4680"/>
          </a:xfrm>
          <a:prstGeom prst="straightConnector1">
            <a:avLst/>
          </a:prstGeom>
          <a:ln w="38100">
            <a:solidFill>
              <a:srgbClr val="274e13"/>
            </a:solidFill>
            <a:round/>
            <a:tailEnd len="med" type="triangle" w="med"/>
          </a:ln>
        </p:spPr>
      </p:cxnSp>
      <p:sp>
        <p:nvSpPr>
          <p:cNvPr id="124" name="Google Shape;266;p44"/>
          <p:cNvSpPr/>
          <p:nvPr/>
        </p:nvSpPr>
        <p:spPr>
          <a:xfrm>
            <a:off x="5378760" y="2179440"/>
            <a:ext cx="378324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25" name="Google Shape;267;p44"/>
          <p:cNvSpPr/>
          <p:nvPr/>
        </p:nvSpPr>
        <p:spPr>
          <a:xfrm>
            <a:off x="6322680" y="900720"/>
            <a:ext cx="2661120" cy="609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i="1" lang="de" sz="1400" spc="-1" strike="noStrike">
                <a:solidFill>
                  <a:srgbClr val="000000"/>
                </a:solidFill>
                <a:latin typeface="Arial"/>
                <a:ea typeface="Arial"/>
              </a:rPr>
              <a:t>Definiert den Dokumenttyp</a:t>
            </a:r>
            <a:br>
              <a:rPr sz="1400"/>
            </a:br>
            <a:r>
              <a:rPr b="0" i="1" lang="de" sz="1400" spc="-1" strike="noStrike">
                <a:solidFill>
                  <a:srgbClr val="000000"/>
                </a:solidFill>
                <a:latin typeface="Arial"/>
                <a:ea typeface="Arial"/>
              </a:rPr>
              <a:t>(in diesem Fall HTML5).</a:t>
            </a:r>
            <a:endParaRPr b="0" lang="en-US" sz="1400" spc="-1" strike="noStrike">
              <a:solidFill>
                <a:srgbClr val="000000"/>
              </a:solidFill>
              <a:latin typeface="Arial"/>
            </a:endParaRPr>
          </a:p>
        </p:txBody>
      </p:sp>
      <p:cxnSp>
        <p:nvCxnSpPr>
          <p:cNvPr id="126" name="Google Shape;268;p44"/>
          <p:cNvCxnSpPr/>
          <p:nvPr/>
        </p:nvCxnSpPr>
        <p:spPr>
          <a:xfrm flipH="1">
            <a:off x="4942800" y="1125360"/>
            <a:ext cx="1068120" cy="5040"/>
          </a:xfrm>
          <a:prstGeom prst="straightConnector1">
            <a:avLst/>
          </a:prstGeom>
          <a:ln w="38100">
            <a:solidFill>
              <a:srgbClr val="000000"/>
            </a:solidFill>
            <a:round/>
            <a:tailEnd len="med" type="triangle" w="med"/>
          </a:ln>
        </p:spPr>
      </p:cxn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Google Shape;273;p45"/>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28"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 erzeugt Boxes (“Kastln”)</a:t>
            </a:r>
            <a:endParaRPr b="0" lang="en-US" sz="2800" spc="-1" strike="noStrike">
              <a:solidFill>
                <a:srgbClr val="000000"/>
              </a:solidFill>
              <a:latin typeface="Arial"/>
            </a:endParaRPr>
          </a:p>
        </p:txBody>
      </p:sp>
      <p:pic>
        <p:nvPicPr>
          <p:cNvPr id="129" name="Google Shape;275;p45" descr=""/>
          <p:cNvPicPr/>
          <p:nvPr/>
        </p:nvPicPr>
        <p:blipFill>
          <a:blip r:embed="rId1"/>
          <a:stretch/>
        </p:blipFill>
        <p:spPr>
          <a:xfrm>
            <a:off x="686880" y="761400"/>
            <a:ext cx="7769880" cy="4381560"/>
          </a:xfrm>
          <a:prstGeom prst="rect">
            <a:avLst/>
          </a:prstGeom>
          <a:ln w="0">
            <a:noFill/>
          </a:ln>
        </p:spPr>
      </p:pic>
      <p:cxnSp>
        <p:nvCxnSpPr>
          <p:cNvPr id="130" name="Google Shape;276;p45"/>
          <p:cNvCxnSpPr/>
          <p:nvPr/>
        </p:nvCxnSpPr>
        <p:spPr>
          <a:xfrm flipV="1">
            <a:off x="1887120" y="1691280"/>
            <a:ext cx="379800" cy="919800"/>
          </a:xfrm>
          <a:prstGeom prst="straightConnector1">
            <a:avLst/>
          </a:prstGeom>
          <a:ln w="38100">
            <a:solidFill>
              <a:srgbClr val="990000"/>
            </a:solidFill>
            <a:round/>
            <a:tailEnd len="med" type="triangle" w="med"/>
          </a:ln>
        </p:spPr>
      </p:cxnSp>
      <p:sp>
        <p:nvSpPr>
          <p:cNvPr id="131" name="Google Shape;277;p45"/>
          <p:cNvSpPr/>
          <p:nvPr/>
        </p:nvSpPr>
        <p:spPr>
          <a:xfrm>
            <a:off x="2566440" y="3859560"/>
            <a:ext cx="2469600" cy="609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400" spc="-1" strike="noStrike">
                <a:solidFill>
                  <a:srgbClr val="000000"/>
                </a:solidFill>
                <a:latin typeface="Arial"/>
                <a:ea typeface="Arial"/>
              </a:rPr>
              <a:t>Gibt allen HTML-Elementen</a:t>
            </a:r>
            <a:br>
              <a:rPr sz="1400"/>
            </a:br>
            <a:r>
              <a:rPr b="0" lang="de" sz="1400" spc="-1" strike="noStrike">
                <a:solidFill>
                  <a:srgbClr val="000000"/>
                </a:solidFill>
                <a:latin typeface="Arial"/>
                <a:ea typeface="Arial"/>
              </a:rPr>
              <a:t>eine sichtbare Umrandung.</a:t>
            </a:r>
            <a:endParaRPr b="0" lang="en-US" sz="1400" spc="-1" strike="noStrike">
              <a:solidFill>
                <a:srgbClr val="000000"/>
              </a:solidFill>
              <a:latin typeface="Arial"/>
            </a:endParaRPr>
          </a:p>
        </p:txBody>
      </p:sp>
      <p:cxnSp>
        <p:nvCxnSpPr>
          <p:cNvPr id="132" name="Google Shape;278;p45"/>
          <p:cNvCxnSpPr/>
          <p:nvPr/>
        </p:nvCxnSpPr>
        <p:spPr>
          <a:xfrm>
            <a:off x="3726720" y="4634280"/>
            <a:ext cx="1081440" cy="9000"/>
          </a:xfrm>
          <a:prstGeom prst="straightConnector1">
            <a:avLst/>
          </a:prstGeom>
          <a:ln w="38100">
            <a:solidFill>
              <a:srgbClr val="990000"/>
            </a:solidFill>
            <a:round/>
            <a:tailEnd len="med" type="triangle" w="med"/>
          </a:ln>
        </p:spPr>
      </p:cxn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HTML5 DOM</a:t>
            </a:r>
            <a:endParaRPr b="0" lang="en-US" sz="2800" spc="-1" strike="noStrike">
              <a:solidFill>
                <a:srgbClr val="000000"/>
              </a:solidFill>
              <a:latin typeface="Arial"/>
            </a:endParaRPr>
          </a:p>
        </p:txBody>
      </p:sp>
      <p:sp>
        <p:nvSpPr>
          <p:cNvPr id="134" name="Google Shape;284;p46"/>
          <p:cNvSpPr/>
          <p:nvPr/>
        </p:nvSpPr>
        <p:spPr>
          <a:xfrm>
            <a:off x="488160" y="806760"/>
            <a:ext cx="7932960" cy="1123200"/>
          </a:xfrm>
          <a:prstGeom prst="rect">
            <a:avLst/>
          </a:prstGeom>
          <a:noFill/>
          <a:ln w="0">
            <a:noFill/>
          </a:ln>
        </p:spPr>
        <p:style>
          <a:lnRef idx="0"/>
          <a:fillRef idx="0"/>
          <a:effectRef idx="0"/>
          <a:fontRef idx="minor"/>
        </p:style>
        <p:txBody>
          <a:bodyPr tIns="91440" bIns="91440" anchor="t">
            <a:spAutoFit/>
          </a:bodyPr>
          <a:p>
            <a:pPr>
              <a:lnSpc>
                <a:spcPct val="115000"/>
              </a:lnSpc>
              <a:spcBef>
                <a:spcPts val="1199"/>
              </a:spcBef>
              <a:tabLst>
                <a:tab algn="l" pos="0"/>
              </a:tabLst>
            </a:pPr>
            <a:r>
              <a:rPr b="1" lang="de" sz="1500" spc="-1" strike="noStrike">
                <a:solidFill>
                  <a:schemeClr val="dk2"/>
                </a:solidFill>
                <a:latin typeface="Arial"/>
                <a:ea typeface="Arial"/>
              </a:rPr>
              <a:t>DOM (Document Object Model)</a:t>
            </a:r>
            <a:r>
              <a:rPr b="0" lang="de" sz="1500" spc="-1" strike="noStrike">
                <a:solidFill>
                  <a:schemeClr val="dk2"/>
                </a:solidFill>
                <a:latin typeface="Arial"/>
                <a:ea typeface="Arial"/>
              </a:rPr>
              <a:t> ist eine Schnittstelle, die Webseiten </a:t>
            </a:r>
            <a:r>
              <a:rPr b="1" lang="de" sz="1500" spc="-1" strike="noStrike">
                <a:solidFill>
                  <a:schemeClr val="dk2"/>
                </a:solidFill>
                <a:latin typeface="Arial"/>
                <a:ea typeface="Arial"/>
              </a:rPr>
              <a:t>als Baumstruktur</a:t>
            </a:r>
            <a:r>
              <a:rPr b="0" lang="de" sz="1500" spc="-1" strike="noStrike">
                <a:solidFill>
                  <a:schemeClr val="dk2"/>
                </a:solidFill>
                <a:latin typeface="Arial"/>
                <a:ea typeface="Arial"/>
              </a:rPr>
              <a:t> aus Objekten repräsentiert, wobei jedes Objekt einen Teil der Webseite darstellt.</a:t>
            </a:r>
            <a:endParaRPr b="0" lang="en-US" sz="1500" spc="-1" strike="noStrike">
              <a:solidFill>
                <a:srgbClr val="000000"/>
              </a:solidFill>
              <a:latin typeface="Arial"/>
            </a:endParaRPr>
          </a:p>
          <a:p>
            <a:pPr>
              <a:lnSpc>
                <a:spcPct val="115000"/>
              </a:lnSpc>
              <a:spcBef>
                <a:spcPts val="1199"/>
              </a:spcBef>
              <a:spcAft>
                <a:spcPts val="1199"/>
              </a:spcAft>
              <a:tabLst>
                <a:tab algn="l" pos="0"/>
              </a:tabLst>
            </a:pPr>
            <a:r>
              <a:rPr b="0" lang="de" sz="1500" spc="-1" strike="noStrike">
                <a:solidFill>
                  <a:schemeClr val="dk2"/>
                </a:solidFill>
                <a:latin typeface="Arial"/>
                <a:ea typeface="Arial"/>
              </a:rPr>
              <a:t>Über </a:t>
            </a:r>
            <a:r>
              <a:rPr b="1" lang="de" sz="1500" spc="-1" strike="noStrike">
                <a:solidFill>
                  <a:schemeClr val="dk2"/>
                </a:solidFill>
                <a:latin typeface="Arial"/>
                <a:ea typeface="Arial"/>
              </a:rPr>
              <a:t>JavaScript</a:t>
            </a:r>
            <a:r>
              <a:rPr b="0" lang="de" sz="1500" spc="-1" strike="noStrike">
                <a:solidFill>
                  <a:schemeClr val="dk2"/>
                </a:solidFill>
                <a:latin typeface="Arial"/>
                <a:ea typeface="Arial"/>
              </a:rPr>
              <a:t> können diese Objekte manipuliert werden.</a:t>
            </a:r>
            <a:endParaRPr b="0" lang="en-US" sz="1500" spc="-1" strike="noStrike">
              <a:solidFill>
                <a:srgbClr val="000000"/>
              </a:solidFill>
              <a:latin typeface="Arial"/>
            </a:endParaRPr>
          </a:p>
        </p:txBody>
      </p:sp>
      <p:pic>
        <p:nvPicPr>
          <p:cNvPr id="135" name="Google Shape;285;p46" descr=""/>
          <p:cNvPicPr/>
          <p:nvPr/>
        </p:nvPicPr>
        <p:blipFill>
          <a:blip r:embed="rId1"/>
          <a:stretch/>
        </p:blipFill>
        <p:spPr>
          <a:xfrm>
            <a:off x="2033640" y="2039400"/>
            <a:ext cx="5076360" cy="28969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Google Shape;290;p47"/>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37" name="Google Shape;291;p47"/>
          <p:cNvSpPr/>
          <p:nvPr/>
        </p:nvSpPr>
        <p:spPr>
          <a:xfrm>
            <a:off x="481680" y="14760"/>
            <a:ext cx="7383600" cy="50875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600" spc="-1" strike="noStrike">
                <a:solidFill>
                  <a:srgbClr val="080808"/>
                </a:solidFill>
                <a:highlight>
                  <a:srgbClr val="ffffff"/>
                </a:highlight>
                <a:latin typeface="Courier New"/>
                <a:ea typeface="Courier New"/>
              </a:rPr>
              <a:t>&lt;!DOCTYPE html&gt;</a:t>
            </a:r>
            <a:br>
              <a:rPr sz="1600"/>
            </a:b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html</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head</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title</a:t>
            </a:r>
            <a:r>
              <a:rPr b="0" lang="de" sz="1600" spc="-1" strike="noStrike">
                <a:solidFill>
                  <a:srgbClr val="080808"/>
                </a:solidFill>
                <a:highlight>
                  <a:srgbClr val="ffffff"/>
                </a:highlight>
                <a:latin typeface="Courier New"/>
                <a:ea typeface="Courier New"/>
              </a:rPr>
              <a:t>&gt;Hello World&lt;/</a:t>
            </a:r>
            <a:r>
              <a:rPr b="0" lang="de" sz="1600" spc="-1" strike="noStrike">
                <a:solidFill>
                  <a:srgbClr val="0033b3"/>
                </a:solidFill>
                <a:highlight>
                  <a:srgbClr val="ffffff"/>
                </a:highlight>
                <a:latin typeface="Courier New"/>
                <a:ea typeface="Courier New"/>
              </a:rPr>
              <a:t>title</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head</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body</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h1</a:t>
            </a:r>
            <a:r>
              <a:rPr b="0" lang="de" sz="1600" spc="-1" strike="noStrike">
                <a:solidFill>
                  <a:srgbClr val="080808"/>
                </a:solidFill>
                <a:highlight>
                  <a:srgbClr val="ffffff"/>
                </a:highlight>
                <a:latin typeface="Courier New"/>
                <a:ea typeface="Courier New"/>
              </a:rPr>
              <a:t>&gt;Hello World&lt;/</a:t>
            </a:r>
            <a:r>
              <a:rPr b="0" lang="de" sz="1600" spc="-1" strike="noStrike">
                <a:solidFill>
                  <a:srgbClr val="0033b3"/>
                </a:solidFill>
                <a:highlight>
                  <a:srgbClr val="ffffff"/>
                </a:highlight>
                <a:latin typeface="Courier New"/>
                <a:ea typeface="Courier New"/>
              </a:rPr>
              <a:t>h1</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button</a:t>
            </a:r>
            <a:r>
              <a:rPr b="0" lang="de" sz="1600" spc="-1" strike="noStrike">
                <a:solidFill>
                  <a:srgbClr val="080808"/>
                </a:solidFill>
                <a:highlight>
                  <a:srgbClr val="ffffff"/>
                </a:highlight>
                <a:latin typeface="Courier New"/>
                <a:ea typeface="Courier New"/>
              </a:rPr>
              <a:t>&gt;Click me&lt;/</a:t>
            </a:r>
            <a:r>
              <a:rPr b="0" lang="de" sz="1600" spc="-1" strike="noStrike">
                <a:solidFill>
                  <a:srgbClr val="0033b3"/>
                </a:solidFill>
                <a:highlight>
                  <a:srgbClr val="ffffff"/>
                </a:highlight>
                <a:latin typeface="Courier New"/>
                <a:ea typeface="Courier New"/>
              </a:rPr>
              <a:t>button</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script</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1" lang="de" sz="1600" spc="-1" strike="noStrike">
                <a:solidFill>
                  <a:srgbClr val="cc0000"/>
                </a:solidFill>
                <a:highlight>
                  <a:srgbClr val="ffffff"/>
                </a:highlight>
                <a:latin typeface="Courier New"/>
                <a:ea typeface="Courier New"/>
              </a:rPr>
              <a:t>     </a:t>
            </a:r>
            <a:r>
              <a:rPr b="1" lang="de" sz="1800" spc="-1" strike="noStrike">
                <a:solidFill>
                  <a:srgbClr val="cc0000"/>
                </a:solidFill>
                <a:highlight>
                  <a:srgbClr val="ffffff"/>
                </a:highlight>
                <a:latin typeface="Courier New"/>
                <a:ea typeface="Courier New"/>
              </a:rPr>
              <a:t>// Document Object Model (DOM) API</a:t>
            </a:r>
            <a:endParaRPr b="0" lang="en-US" sz="18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7faff"/>
                </a:highlight>
                <a:latin typeface="Courier New"/>
                <a:ea typeface="Courier New"/>
              </a:rPr>
              <a:t>     </a:t>
            </a:r>
            <a:r>
              <a:rPr b="0" lang="de" sz="1600" spc="-1" strike="noStrike">
                <a:solidFill>
                  <a:srgbClr val="0033b3"/>
                </a:solidFill>
                <a:highlight>
                  <a:srgbClr val="f7faff"/>
                </a:highlight>
                <a:latin typeface="Courier New"/>
                <a:ea typeface="Courier New"/>
              </a:rPr>
              <a:t>const </a:t>
            </a:r>
            <a:r>
              <a:rPr b="0" lang="de" sz="1600" spc="-1" strike="noStrike">
                <a:solidFill>
                  <a:srgbClr val="830091"/>
                </a:solidFill>
                <a:highlight>
                  <a:srgbClr val="f7faff"/>
                </a:highlight>
                <a:latin typeface="Courier New"/>
                <a:ea typeface="Courier New"/>
              </a:rPr>
              <a:t>button </a:t>
            </a:r>
            <a:r>
              <a:rPr b="0" lang="de" sz="1600" spc="-1" strike="noStrike">
                <a:solidFill>
                  <a:srgbClr val="080808"/>
                </a:solidFill>
                <a:highlight>
                  <a:srgbClr val="f7faff"/>
                </a:highlight>
                <a:latin typeface="Courier New"/>
                <a:ea typeface="Courier New"/>
              </a:rPr>
              <a:t>= </a:t>
            </a:r>
            <a:r>
              <a:rPr b="0" lang="de" sz="1600" spc="-1" strike="noStrike">
                <a:solidFill>
                  <a:srgbClr val="830091"/>
                </a:solidFill>
                <a:highlight>
                  <a:srgbClr val="f7faff"/>
                </a:highlight>
                <a:latin typeface="Courier New"/>
                <a:ea typeface="Courier New"/>
              </a:rPr>
              <a:t>document</a:t>
            </a:r>
            <a:r>
              <a:rPr b="0" lang="de" sz="1600" spc="-1" strike="noStrike">
                <a:solidFill>
                  <a:srgbClr val="080808"/>
                </a:solidFill>
                <a:highlight>
                  <a:srgbClr val="f7faff"/>
                </a:highlight>
                <a:latin typeface="Courier New"/>
                <a:ea typeface="Courier New"/>
              </a:rPr>
              <a:t>.</a:t>
            </a:r>
            <a:r>
              <a:rPr b="0" lang="de" sz="1600" spc="-1" strike="noStrike">
                <a:solidFill>
                  <a:srgbClr val="7a7a43"/>
                </a:solidFill>
                <a:highlight>
                  <a:srgbClr val="f7faff"/>
                </a:highlight>
                <a:latin typeface="Courier New"/>
                <a:ea typeface="Courier New"/>
              </a:rPr>
              <a:t>querySelector</a:t>
            </a:r>
            <a:r>
              <a:rPr b="0" lang="de" sz="1600" spc="-1" strike="noStrike">
                <a:solidFill>
                  <a:srgbClr val="080808"/>
                </a:solidFill>
                <a:highlight>
                  <a:srgbClr val="f7faff"/>
                </a:highlight>
                <a:latin typeface="Courier New"/>
                <a:ea typeface="Courier New"/>
              </a:rPr>
              <a:t>(</a:t>
            </a:r>
            <a:r>
              <a:rPr b="0" lang="de" sz="1600" spc="-1" strike="noStrike">
                <a:solidFill>
                  <a:srgbClr val="067d17"/>
                </a:solidFill>
                <a:highlight>
                  <a:srgbClr val="f7faff"/>
                </a:highlight>
                <a:latin typeface="Courier New"/>
                <a:ea typeface="Courier New"/>
              </a:rPr>
              <a:t>'button'</a:t>
            </a:r>
            <a:r>
              <a:rPr b="0" lang="de" sz="1600" spc="-1" strike="noStrike">
                <a:solidFill>
                  <a:srgbClr val="080808"/>
                </a:solidFill>
                <a:highlight>
                  <a:srgbClr val="f7faff"/>
                </a:highlight>
                <a:latin typeface="Courier New"/>
                <a:ea typeface="Courier New"/>
              </a:rPr>
              <a:t>);</a:t>
            </a:r>
            <a:endParaRPr b="0" lang="en-US" sz="1600" spc="-1" strike="noStrike">
              <a:solidFill>
                <a:srgbClr val="000000"/>
              </a:solidFill>
              <a:latin typeface="Arial"/>
            </a:endParaRPr>
          </a:p>
          <a:p>
            <a:pPr>
              <a:lnSpc>
                <a:spcPct val="100000"/>
              </a:lnSpc>
              <a:tabLst>
                <a:tab algn="l" pos="0"/>
              </a:tabLst>
            </a:pP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7faff"/>
                </a:highlight>
                <a:latin typeface="Courier New"/>
                <a:ea typeface="Courier New"/>
              </a:rPr>
              <a:t>     </a:t>
            </a:r>
            <a:r>
              <a:rPr b="0" lang="de" sz="1600" spc="-1" strike="noStrike">
                <a:solidFill>
                  <a:srgbClr val="830091"/>
                </a:solidFill>
                <a:highlight>
                  <a:srgbClr val="f7faff"/>
                </a:highlight>
                <a:latin typeface="Courier New"/>
                <a:ea typeface="Courier New"/>
              </a:rPr>
              <a:t>button</a:t>
            </a:r>
            <a:r>
              <a:rPr b="0" lang="de" sz="1600" spc="-1" strike="noStrike">
                <a:solidFill>
                  <a:srgbClr val="080808"/>
                </a:solidFill>
                <a:highlight>
                  <a:srgbClr val="f7faff"/>
                </a:highlight>
                <a:latin typeface="Courier New"/>
                <a:ea typeface="Courier New"/>
              </a:rPr>
              <a:t>.</a:t>
            </a:r>
            <a:r>
              <a:rPr b="0" lang="de" sz="1600" spc="-1" strike="noStrike">
                <a:solidFill>
                  <a:srgbClr val="7a7a43"/>
                </a:solidFill>
                <a:highlight>
                  <a:srgbClr val="f7faff"/>
                </a:highlight>
                <a:latin typeface="Courier New"/>
                <a:ea typeface="Courier New"/>
              </a:rPr>
              <a:t>addEventListener</a:t>
            </a:r>
            <a:r>
              <a:rPr b="0" lang="de" sz="1600" spc="-1" strike="noStrike">
                <a:solidFill>
                  <a:srgbClr val="080808"/>
                </a:solidFill>
                <a:highlight>
                  <a:srgbClr val="f7faff"/>
                </a:highlight>
                <a:latin typeface="Courier New"/>
                <a:ea typeface="Courier New"/>
              </a:rPr>
              <a:t>(</a:t>
            </a:r>
            <a:r>
              <a:rPr b="0" lang="de" sz="1600" spc="-1" strike="noStrike">
                <a:solidFill>
                  <a:srgbClr val="067d17"/>
                </a:solidFill>
                <a:highlight>
                  <a:srgbClr val="f7faff"/>
                </a:highlight>
                <a:latin typeface="Courier New"/>
                <a:ea typeface="Courier New"/>
              </a:rPr>
              <a:t>'click'</a:t>
            </a:r>
            <a:r>
              <a:rPr b="0" lang="de" sz="1600" spc="-1" strike="noStrike">
                <a:solidFill>
                  <a:srgbClr val="080808"/>
                </a:solidFill>
                <a:highlight>
                  <a:srgbClr val="f7faff"/>
                </a:highlight>
                <a:latin typeface="Courier New"/>
                <a:ea typeface="Courier New"/>
              </a:rPr>
              <a:t>, </a:t>
            </a:r>
            <a:r>
              <a:rPr b="0" lang="de" sz="1600" spc="-1" strike="noStrike">
                <a:solidFill>
                  <a:srgbClr val="0033b3"/>
                </a:solidFill>
                <a:highlight>
                  <a:srgbClr val="f7faff"/>
                </a:highlight>
                <a:latin typeface="Courier New"/>
                <a:ea typeface="Courier New"/>
              </a:rPr>
              <a:t>function</a:t>
            </a:r>
            <a:r>
              <a:rPr b="0" lang="de" sz="1600" spc="-1" strike="noStrike">
                <a:solidFill>
                  <a:srgbClr val="080808"/>
                </a:solidFill>
                <a:highlight>
                  <a:srgbClr val="f7faff"/>
                </a:highlight>
                <a:latin typeface="Courier New"/>
                <a:ea typeface="Courier New"/>
              </a:rPr>
              <a:t>() {</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7faff"/>
                </a:highlight>
                <a:latin typeface="Courier New"/>
                <a:ea typeface="Courier New"/>
              </a:rPr>
              <a:t>       </a:t>
            </a:r>
            <a:r>
              <a:rPr b="0" lang="de" sz="1600" spc="-1" strike="noStrike">
                <a:solidFill>
                  <a:srgbClr val="830091"/>
                </a:solidFill>
                <a:highlight>
                  <a:srgbClr val="f7faff"/>
                </a:highlight>
                <a:latin typeface="Courier New"/>
                <a:ea typeface="Courier New"/>
              </a:rPr>
              <a:t>console</a:t>
            </a:r>
            <a:r>
              <a:rPr b="0" lang="de" sz="1600" spc="-1" strike="noStrike">
                <a:solidFill>
                  <a:srgbClr val="080808"/>
                </a:solidFill>
                <a:highlight>
                  <a:srgbClr val="f7faff"/>
                </a:highlight>
                <a:latin typeface="Courier New"/>
                <a:ea typeface="Courier New"/>
              </a:rPr>
              <a:t>.</a:t>
            </a:r>
            <a:r>
              <a:rPr b="0" lang="de" sz="1600" spc="-1" strike="noStrike">
                <a:solidFill>
                  <a:srgbClr val="7a7a43"/>
                </a:solidFill>
                <a:highlight>
                  <a:srgbClr val="f7faff"/>
                </a:highlight>
                <a:latin typeface="Courier New"/>
                <a:ea typeface="Courier New"/>
              </a:rPr>
              <a:t>log</a:t>
            </a:r>
            <a:r>
              <a:rPr b="0" lang="de" sz="1600" spc="-1" strike="noStrike">
                <a:solidFill>
                  <a:srgbClr val="080808"/>
                </a:solidFill>
                <a:highlight>
                  <a:srgbClr val="f7faff"/>
                </a:highlight>
                <a:latin typeface="Courier New"/>
                <a:ea typeface="Courier New"/>
              </a:rPr>
              <a:t>(</a:t>
            </a:r>
            <a:r>
              <a:rPr b="0" lang="de" sz="1600" spc="-1" strike="noStrike">
                <a:solidFill>
                  <a:srgbClr val="067d17"/>
                </a:solidFill>
                <a:highlight>
                  <a:srgbClr val="f7faff"/>
                </a:highlight>
                <a:latin typeface="Courier New"/>
                <a:ea typeface="Courier New"/>
              </a:rPr>
              <a:t>'Button was clicked'</a:t>
            </a:r>
            <a:r>
              <a:rPr b="0" lang="de" sz="1600" spc="-1" strike="noStrike">
                <a:solidFill>
                  <a:srgbClr val="080808"/>
                </a:solidFill>
                <a:highlight>
                  <a:srgbClr val="f7faff"/>
                </a:highlight>
                <a:latin typeface="Courier New"/>
                <a:ea typeface="Courier New"/>
              </a:rPr>
              <a: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7faff"/>
                </a:highlight>
                <a:latin typeface="Courier New"/>
                <a:ea typeface="Courier New"/>
              </a:rPr>
              <a:t>     </a:t>
            </a:r>
            <a:r>
              <a:rPr b="0" lang="de" sz="1600" spc="-1" strike="noStrike">
                <a:solidFill>
                  <a:srgbClr val="080808"/>
                </a:solidFill>
                <a:highlight>
                  <a:srgbClr val="f7faff"/>
                </a:highlight>
                <a:latin typeface="Courier New"/>
                <a:ea typeface="Courier New"/>
              </a:rPr>
              <a:t>});</a:t>
            </a:r>
            <a:endParaRPr b="0" lang="en-US" sz="1600" spc="-1" strike="noStrike">
              <a:solidFill>
                <a:srgbClr val="000000"/>
              </a:solidFill>
              <a:latin typeface="Arial"/>
            </a:endParaRPr>
          </a:p>
          <a:p>
            <a:pPr>
              <a:lnSpc>
                <a:spcPct val="100000"/>
              </a:lnSpc>
              <a:tabLst>
                <a:tab algn="l" pos="0"/>
              </a:tabLst>
            </a:pP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7fa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script</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body</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html</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p:txBody>
      </p:sp>
      <p:sp>
        <p:nvSpPr>
          <p:cNvPr id="138" name="Google Shape;292;p47"/>
          <p:cNvSpPr/>
          <p:nvPr/>
        </p:nvSpPr>
        <p:spPr>
          <a:xfrm>
            <a:off x="5666400" y="266040"/>
            <a:ext cx="3364560" cy="14022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2000" spc="-1" strike="noStrike">
                <a:solidFill>
                  <a:srgbClr val="cc0000"/>
                </a:solidFill>
                <a:latin typeface="Arial"/>
                <a:ea typeface="Arial"/>
              </a:rPr>
              <a:t>Exkurs DOM API</a:t>
            </a:r>
            <a:br>
              <a:rPr sz="2000"/>
            </a:br>
            <a:br>
              <a:rPr sz="2000"/>
            </a:br>
            <a:r>
              <a:rPr b="1" lang="de" sz="2000" spc="-1" strike="noStrike">
                <a:solidFill>
                  <a:srgbClr val="067d17"/>
                </a:solidFill>
                <a:latin typeface="Arial"/>
                <a:ea typeface="Arial"/>
              </a:rPr>
              <a:t>Fügt den Button einen `Click`-Handler hinzu.</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HTML5 APIs</a:t>
            </a:r>
            <a:endParaRPr b="0" lang="en-US" sz="2800" spc="-1" strike="noStrike">
              <a:solidFill>
                <a:srgbClr val="000000"/>
              </a:solidFill>
              <a:latin typeface="Arial"/>
            </a:endParaRPr>
          </a:p>
        </p:txBody>
      </p:sp>
      <p:sp>
        <p:nvSpPr>
          <p:cNvPr id="140" name="Google Shape;298;p48"/>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41" name="Google Shape;299;p48"/>
          <p:cNvSpPr/>
          <p:nvPr/>
        </p:nvSpPr>
        <p:spPr>
          <a:xfrm>
            <a:off x="488160" y="830520"/>
            <a:ext cx="7932960" cy="20113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1500" spc="-1" strike="noStrike">
                <a:solidFill>
                  <a:schemeClr val="dk2"/>
                </a:solidFill>
                <a:latin typeface="Arial"/>
                <a:ea typeface="Arial"/>
              </a:rPr>
              <a:t>HTML5 APIs</a:t>
            </a:r>
            <a:r>
              <a:rPr b="0" lang="de" sz="1500" spc="-1" strike="noStrike">
                <a:solidFill>
                  <a:schemeClr val="dk2"/>
                </a:solidFill>
                <a:latin typeface="Arial"/>
                <a:ea typeface="Arial"/>
              </a:rPr>
              <a:t> bieten Entwicklern Schnittstellen, mit denen sie </a:t>
            </a:r>
            <a:r>
              <a:rPr b="1" lang="de" sz="1500" spc="-1" strike="noStrike">
                <a:solidFill>
                  <a:schemeClr val="dk2"/>
                </a:solidFill>
                <a:latin typeface="Arial"/>
                <a:ea typeface="Arial"/>
              </a:rPr>
              <a:t>fortschrittliche Funktionen</a:t>
            </a:r>
            <a:r>
              <a:rPr b="0" lang="de" sz="1500" spc="-1" strike="noStrike">
                <a:solidFill>
                  <a:schemeClr val="dk2"/>
                </a:solidFill>
                <a:latin typeface="Arial"/>
                <a:ea typeface="Arial"/>
              </a:rPr>
              <a:t> und interaktive Inhalte in Webanwendungen integrieren können.</a:t>
            </a:r>
            <a:endParaRPr b="0" lang="en-US" sz="1500" spc="-1" strike="noStrike">
              <a:solidFill>
                <a:srgbClr val="000000"/>
              </a:solidFill>
              <a:latin typeface="Arial"/>
            </a:endParaRPr>
          </a:p>
          <a:p>
            <a:pPr>
              <a:lnSpc>
                <a:spcPct val="100000"/>
              </a:lnSpc>
              <a:tabLst>
                <a:tab algn="l" pos="0"/>
              </a:tabLst>
            </a:pPr>
            <a:br>
              <a:rPr sz="1500"/>
            </a:br>
            <a:r>
              <a:rPr b="0" lang="de" sz="1500" spc="-1" strike="noStrike">
                <a:solidFill>
                  <a:schemeClr val="dk2"/>
                </a:solidFill>
                <a:latin typeface="Arial"/>
                <a:ea typeface="Arial"/>
              </a:rPr>
              <a:t>Beispielsweise APIs für Drag-and-Drop, Offline-Anwendungen, Lokalisierung und die Interaktion mit Multimedia-Elementen wie Video und Audio.</a:t>
            </a:r>
            <a:br>
              <a:rPr sz="1500"/>
            </a:br>
            <a:r>
              <a:rPr b="0" lang="de" sz="1500" spc="-1" strike="noStrike" u="sng">
                <a:solidFill>
                  <a:schemeClr val="hlink"/>
                </a:solidFill>
                <a:uFillTx/>
                <a:latin typeface="Arial"/>
                <a:ea typeface="Arial"/>
                <a:hlinkClick r:id="rId1"/>
              </a:rPr>
              <a:t>https://developer.mozilla.org/en-US/docs/Web/API</a:t>
            </a:r>
            <a:endParaRPr b="0" lang="en-US" sz="1500" spc="-1" strike="noStrike">
              <a:solidFill>
                <a:srgbClr val="000000"/>
              </a:solidFill>
              <a:latin typeface="Arial"/>
            </a:endParaRPr>
          </a:p>
          <a:p>
            <a:pPr>
              <a:lnSpc>
                <a:spcPct val="100000"/>
              </a:lnSpc>
              <a:tabLst>
                <a:tab algn="l" pos="0"/>
              </a:tabLst>
            </a:pPr>
            <a:br>
              <a:rPr sz="1500"/>
            </a:br>
            <a:endParaRPr b="0" lang="en-US" sz="1500" spc="-1" strike="noStrike">
              <a:solidFill>
                <a:srgbClr val="000000"/>
              </a:solidFill>
              <a:latin typeface="Arial"/>
            </a:endParaRPr>
          </a:p>
        </p:txBody>
      </p:sp>
      <p:sp>
        <p:nvSpPr>
          <p:cNvPr id="142" name="Google Shape;300;p48"/>
          <p:cNvSpPr/>
          <p:nvPr/>
        </p:nvSpPr>
        <p:spPr>
          <a:xfrm>
            <a:off x="386280" y="2528280"/>
            <a:ext cx="4356000" cy="2284920"/>
          </a:xfrm>
          <a:prstGeom prst="rect">
            <a:avLst/>
          </a:prstGeom>
          <a:noFill/>
          <a:ln w="0">
            <a:noFill/>
          </a:ln>
        </p:spPr>
        <p:style>
          <a:lnRef idx="0"/>
          <a:fillRef idx="0"/>
          <a:effectRef idx="0"/>
          <a:fontRef idx="minor"/>
        </p:style>
        <p:txBody>
          <a:bodyPr tIns="91440" bIns="91440" anchor="t">
            <a:spAutoFit/>
          </a:bodyPr>
          <a:p>
            <a:pPr marL="457200" indent="-304920">
              <a:lnSpc>
                <a:spcPct val="115000"/>
              </a:lnSpc>
              <a:spcBef>
                <a:spcPts val="1199"/>
              </a:spcBef>
              <a:buClr>
                <a:srgbClr val="000000"/>
              </a:buClr>
              <a:buFont typeface="Arial"/>
              <a:buChar char="●"/>
            </a:pPr>
            <a:r>
              <a:rPr b="0" lang="de" sz="1500" spc="-1" strike="noStrike">
                <a:solidFill>
                  <a:schemeClr val="dk2"/>
                </a:solidFill>
                <a:latin typeface="Arial"/>
                <a:ea typeface="Arial"/>
              </a:rPr>
              <a:t>Document Object Model (DOM)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Geolocation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Web Storage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Fetch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Canvas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Web Audio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WebRTC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Media Capture and Streams API</a:t>
            </a:r>
            <a:endParaRPr b="0" lang="en-US" sz="1500" spc="-1" strike="noStrike">
              <a:solidFill>
                <a:srgbClr val="000000"/>
              </a:solidFill>
              <a:latin typeface="Arial"/>
            </a:endParaRPr>
          </a:p>
        </p:txBody>
      </p:sp>
      <p:sp>
        <p:nvSpPr>
          <p:cNvPr id="143" name="Google Shape;301;p48"/>
          <p:cNvSpPr/>
          <p:nvPr/>
        </p:nvSpPr>
        <p:spPr>
          <a:xfrm>
            <a:off x="4812120" y="2475360"/>
            <a:ext cx="3609000" cy="2284920"/>
          </a:xfrm>
          <a:prstGeom prst="rect">
            <a:avLst/>
          </a:prstGeom>
          <a:noFill/>
          <a:ln w="0">
            <a:noFill/>
          </a:ln>
        </p:spPr>
        <p:style>
          <a:lnRef idx="0"/>
          <a:fillRef idx="0"/>
          <a:effectRef idx="0"/>
          <a:fontRef idx="minor"/>
        </p:style>
        <p:txBody>
          <a:bodyPr tIns="91440" bIns="91440" anchor="t">
            <a:spAutoFit/>
          </a:bodyPr>
          <a:p>
            <a:pPr marL="457200" indent="-304920">
              <a:lnSpc>
                <a:spcPct val="115000"/>
              </a:lnSpc>
              <a:spcBef>
                <a:spcPts val="1199"/>
              </a:spcBef>
              <a:buClr>
                <a:srgbClr val="000000"/>
              </a:buClr>
              <a:buFont typeface="Arial"/>
              <a:buChar char="●"/>
            </a:pPr>
            <a:r>
              <a:rPr b="0" lang="de" sz="1500" spc="-1" strike="noStrike">
                <a:solidFill>
                  <a:schemeClr val="dk2"/>
                </a:solidFill>
                <a:latin typeface="Arial"/>
                <a:ea typeface="Arial"/>
              </a:rPr>
              <a:t>WebSockets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Web Animations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File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Notification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Payment Request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IndexedDB API</a:t>
            </a:r>
            <a:endParaRPr b="0" lang="en-US" sz="1500" spc="-1" strike="noStrike">
              <a:solidFill>
                <a:srgbClr val="000000"/>
              </a:solidFill>
              <a:latin typeface="Arial"/>
            </a:endParaRPr>
          </a:p>
          <a:p>
            <a:pPr marL="457200" indent="-304920">
              <a:lnSpc>
                <a:spcPct val="115000"/>
              </a:lnSpc>
              <a:buClr>
                <a:srgbClr val="000000"/>
              </a:buClr>
              <a:buFont typeface="Arial"/>
              <a:buChar char="●"/>
            </a:pPr>
            <a:r>
              <a:rPr b="0" lang="de" sz="1500" spc="-1" strike="noStrike">
                <a:solidFill>
                  <a:schemeClr val="dk2"/>
                </a:solidFill>
                <a:latin typeface="Arial"/>
                <a:ea typeface="Arial"/>
              </a:rPr>
              <a:t>History API</a:t>
            </a:r>
            <a:endParaRPr b="0" lang="en-US" sz="1500" spc="-1" strike="noStrike">
              <a:solidFill>
                <a:srgbClr val="000000"/>
              </a:solidFill>
              <a:latin typeface="Arial"/>
            </a:endParaRPr>
          </a:p>
          <a:p>
            <a:pPr marL="457200" indent="-304920">
              <a:lnSpc>
                <a:spcPct val="115000"/>
              </a:lnSpc>
              <a:buClr>
                <a:srgbClr val="595959"/>
              </a:buClr>
              <a:buFont typeface="Arial"/>
              <a:buChar char="●"/>
            </a:pPr>
            <a:r>
              <a:rPr b="0" lang="de" sz="1500" spc="-1" strike="noStrike">
                <a:solidFill>
                  <a:schemeClr val="dk2"/>
                </a:solidFill>
                <a:latin typeface="Arial"/>
                <a:ea typeface="Arial"/>
              </a:rPr>
              <a:t>Drag and Drop API</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Google Shape;306;p49"/>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45" name="Google Shape;307;p49"/>
          <p:cNvSpPr/>
          <p:nvPr/>
        </p:nvSpPr>
        <p:spPr>
          <a:xfrm>
            <a:off x="558000" y="167040"/>
            <a:ext cx="8089920" cy="50875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600" spc="-1" strike="noStrike">
                <a:solidFill>
                  <a:srgbClr val="080808"/>
                </a:solidFill>
                <a:highlight>
                  <a:srgbClr val="ffffff"/>
                </a:highlight>
                <a:latin typeface="Courier New"/>
                <a:ea typeface="Courier New"/>
              </a:rPr>
              <a:t>&lt;!DOCTYPE html&gt;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html</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head</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title</a:t>
            </a:r>
            <a:r>
              <a:rPr b="0" lang="de" sz="1600" spc="-1" strike="noStrike">
                <a:solidFill>
                  <a:srgbClr val="080808"/>
                </a:solidFill>
                <a:highlight>
                  <a:srgbClr val="ffffff"/>
                </a:highlight>
                <a:latin typeface="Courier New"/>
                <a:ea typeface="Courier New"/>
              </a:rPr>
              <a:t>&gt;Hello Camera&lt;/</a:t>
            </a:r>
            <a:r>
              <a:rPr b="0" lang="de" sz="1600" spc="-1" strike="noStrike">
                <a:solidFill>
                  <a:srgbClr val="0033b3"/>
                </a:solidFill>
                <a:highlight>
                  <a:srgbClr val="ffffff"/>
                </a:highlight>
                <a:latin typeface="Courier New"/>
                <a:ea typeface="Courier New"/>
              </a:rPr>
              <a:t>title</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head</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body</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video </a:t>
            </a:r>
            <a:r>
              <a:rPr b="0" lang="de" sz="1600" spc="-1" strike="noStrike">
                <a:solidFill>
                  <a:srgbClr val="174ad4"/>
                </a:solidFill>
                <a:highlight>
                  <a:srgbClr val="ffffff"/>
                </a:highlight>
                <a:latin typeface="Courier New"/>
                <a:ea typeface="Courier New"/>
              </a:rPr>
              <a:t>autoplay playsinline</a:t>
            </a:r>
            <a:r>
              <a:rPr b="0" lang="de" sz="1600" spc="-1" strike="noStrike">
                <a:solidFill>
                  <a:srgbClr val="080808"/>
                </a:solidFill>
                <a:highlight>
                  <a:srgbClr val="ffffff"/>
                </a:highlight>
                <a:latin typeface="Courier New"/>
                <a:ea typeface="Courier New"/>
              </a:rPr>
              <a:t>&gt;&lt;/</a:t>
            </a:r>
            <a:r>
              <a:rPr b="0" lang="de" sz="1600" spc="-1" strike="noStrike">
                <a:solidFill>
                  <a:srgbClr val="0033b3"/>
                </a:solidFill>
                <a:highlight>
                  <a:srgbClr val="ffffff"/>
                </a:highlight>
                <a:latin typeface="Courier New"/>
                <a:ea typeface="Courier New"/>
              </a:rPr>
              <a:t>video</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script</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7faff"/>
                </a:highlight>
                <a:latin typeface="Courier New"/>
                <a:ea typeface="Courier New"/>
              </a:rPr>
              <a:t>     </a:t>
            </a:r>
            <a:r>
              <a:rPr b="0" lang="de" sz="1600" spc="-1" strike="noStrike">
                <a:solidFill>
                  <a:srgbClr val="0033b3"/>
                </a:solidFill>
                <a:highlight>
                  <a:srgbClr val="f7faff"/>
                </a:highlight>
                <a:latin typeface="Courier New"/>
                <a:ea typeface="Courier New"/>
              </a:rPr>
              <a:t>const </a:t>
            </a:r>
            <a:r>
              <a:rPr b="0" lang="de" sz="1600" spc="-1" strike="noStrike">
                <a:solidFill>
                  <a:srgbClr val="830091"/>
                </a:solidFill>
                <a:highlight>
                  <a:srgbClr val="f7faff"/>
                </a:highlight>
                <a:latin typeface="Courier New"/>
                <a:ea typeface="Courier New"/>
              </a:rPr>
              <a:t>video </a:t>
            </a:r>
            <a:r>
              <a:rPr b="0" lang="de" sz="1600" spc="-1" strike="noStrike">
                <a:solidFill>
                  <a:srgbClr val="080808"/>
                </a:solidFill>
                <a:highlight>
                  <a:srgbClr val="f7faff"/>
                </a:highlight>
                <a:latin typeface="Courier New"/>
                <a:ea typeface="Courier New"/>
              </a:rPr>
              <a:t>= </a:t>
            </a:r>
            <a:r>
              <a:rPr b="0" lang="de" sz="1600" spc="-1" strike="noStrike">
                <a:solidFill>
                  <a:srgbClr val="830091"/>
                </a:solidFill>
                <a:highlight>
                  <a:srgbClr val="f7faff"/>
                </a:highlight>
                <a:latin typeface="Courier New"/>
                <a:ea typeface="Courier New"/>
              </a:rPr>
              <a:t>document</a:t>
            </a:r>
            <a:r>
              <a:rPr b="0" lang="de" sz="1600" spc="-1" strike="noStrike">
                <a:solidFill>
                  <a:srgbClr val="080808"/>
                </a:solidFill>
                <a:highlight>
                  <a:srgbClr val="f7faff"/>
                </a:highlight>
                <a:latin typeface="Courier New"/>
                <a:ea typeface="Courier New"/>
              </a:rPr>
              <a:t>.</a:t>
            </a:r>
            <a:r>
              <a:rPr b="0" lang="de" sz="1600" spc="-1" strike="noStrike">
                <a:solidFill>
                  <a:srgbClr val="7a7a43"/>
                </a:solidFill>
                <a:highlight>
                  <a:srgbClr val="f7faff"/>
                </a:highlight>
                <a:latin typeface="Courier New"/>
                <a:ea typeface="Courier New"/>
              </a:rPr>
              <a:t>querySelector</a:t>
            </a:r>
            <a:r>
              <a:rPr b="0" lang="de" sz="1600" spc="-1" strike="noStrike">
                <a:solidFill>
                  <a:srgbClr val="080808"/>
                </a:solidFill>
                <a:highlight>
                  <a:srgbClr val="f7faff"/>
                </a:highlight>
                <a:latin typeface="Courier New"/>
                <a:ea typeface="Courier New"/>
              </a:rPr>
              <a:t>(</a:t>
            </a:r>
            <a:r>
              <a:rPr b="0" lang="de" sz="1600" spc="-1" strike="noStrike">
                <a:solidFill>
                  <a:srgbClr val="067d17"/>
                </a:solidFill>
                <a:highlight>
                  <a:srgbClr val="f7faff"/>
                </a:highlight>
                <a:latin typeface="Courier New"/>
                <a:ea typeface="Courier New"/>
              </a:rPr>
              <a:t>'video'</a:t>
            </a:r>
            <a:r>
              <a:rPr b="0" lang="de" sz="1600" spc="-1" strike="noStrike">
                <a:solidFill>
                  <a:srgbClr val="080808"/>
                </a:solidFill>
                <a:highlight>
                  <a:srgbClr val="f7faff"/>
                </a:highlight>
                <a:latin typeface="Courier New"/>
                <a:ea typeface="Courier New"/>
              </a:rPr>
              <a:t>);</a:t>
            </a:r>
            <a:endParaRPr b="0" lang="en-US" sz="1600" spc="-1" strike="noStrike">
              <a:solidFill>
                <a:srgbClr val="000000"/>
              </a:solidFill>
              <a:latin typeface="Arial"/>
            </a:endParaRPr>
          </a:p>
          <a:p>
            <a:pPr>
              <a:lnSpc>
                <a:spcPct val="100000"/>
              </a:lnSpc>
              <a:tabLst>
                <a:tab algn="l" pos="0"/>
              </a:tabLst>
            </a:pPr>
            <a:endParaRPr b="0" lang="en-US" sz="1600" spc="-1" strike="noStrike">
              <a:solidFill>
                <a:srgbClr val="000000"/>
              </a:solidFill>
              <a:latin typeface="Arial"/>
            </a:endParaRPr>
          </a:p>
          <a:p>
            <a:pPr marL="457200">
              <a:lnSpc>
                <a:spcPct val="100000"/>
              </a:lnSpc>
              <a:tabLst>
                <a:tab algn="l" pos="0"/>
              </a:tabLst>
            </a:pPr>
            <a:r>
              <a:rPr b="1" lang="de" sz="1800" spc="-1" strike="noStrike">
                <a:solidFill>
                  <a:srgbClr val="cc0000"/>
                </a:solidFill>
                <a:highlight>
                  <a:srgbClr val="ffffff"/>
                </a:highlight>
                <a:latin typeface="Courier New"/>
                <a:ea typeface="Courier New"/>
              </a:rPr>
              <a:t> </a:t>
            </a:r>
            <a:r>
              <a:rPr b="1" lang="de" sz="1800" spc="-1" strike="noStrike">
                <a:solidFill>
                  <a:srgbClr val="cc0000"/>
                </a:solidFill>
                <a:highlight>
                  <a:srgbClr val="ffffff"/>
                </a:highlight>
                <a:latin typeface="Courier New"/>
                <a:ea typeface="Courier New"/>
              </a:rPr>
              <a:t>// Media Capture and Streams API</a:t>
            </a:r>
            <a:endParaRPr b="0" lang="en-US" sz="18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7faff"/>
                </a:highlight>
                <a:latin typeface="Courier New"/>
                <a:ea typeface="Courier New"/>
              </a:rPr>
              <a:t>     </a:t>
            </a:r>
            <a:r>
              <a:rPr b="0" lang="de" sz="1600" spc="-1" strike="noStrike">
                <a:solidFill>
                  <a:srgbClr val="830091"/>
                </a:solidFill>
                <a:highlight>
                  <a:srgbClr val="f7faff"/>
                </a:highlight>
                <a:latin typeface="Courier New"/>
                <a:ea typeface="Courier New"/>
              </a:rPr>
              <a:t>navigator</a:t>
            </a:r>
            <a:r>
              <a:rPr b="0" lang="de" sz="1600" spc="-1" strike="noStrike">
                <a:solidFill>
                  <a:srgbClr val="080808"/>
                </a:solidFill>
                <a:highlight>
                  <a:srgbClr val="f7faff"/>
                </a:highlight>
                <a:latin typeface="Courier New"/>
                <a:ea typeface="Courier New"/>
              </a:rPr>
              <a:t>.</a:t>
            </a:r>
            <a:r>
              <a:rPr b="0" lang="de" sz="1600" spc="-1" strike="noStrike">
                <a:solidFill>
                  <a:srgbClr val="871094"/>
                </a:solidFill>
                <a:highlight>
                  <a:srgbClr val="f7faff"/>
                </a:highlight>
                <a:latin typeface="Courier New"/>
                <a:ea typeface="Courier New"/>
              </a:rPr>
              <a:t>mediaDevices</a:t>
            </a:r>
            <a:r>
              <a:rPr b="0" lang="de" sz="1600" spc="-1" strike="noStrike">
                <a:solidFill>
                  <a:srgbClr val="080808"/>
                </a:solidFill>
                <a:highlight>
                  <a:srgbClr val="f7faff"/>
                </a:highlight>
                <a:latin typeface="Courier New"/>
                <a:ea typeface="Courier New"/>
              </a:rPr>
              <a:t>.</a:t>
            </a:r>
            <a:r>
              <a:rPr b="0" lang="de" sz="1600" spc="-1" strike="noStrike">
                <a:solidFill>
                  <a:srgbClr val="7a7a43"/>
                </a:solidFill>
                <a:highlight>
                  <a:srgbClr val="f7faff"/>
                </a:highlight>
                <a:latin typeface="Courier New"/>
                <a:ea typeface="Courier New"/>
              </a:rPr>
              <a:t>getUserMedia</a:t>
            </a:r>
            <a:r>
              <a:rPr b="0" lang="de" sz="1600" spc="-1" strike="noStrike">
                <a:solidFill>
                  <a:srgbClr val="080808"/>
                </a:solidFill>
                <a:highlight>
                  <a:srgbClr val="f7faff"/>
                </a:highlight>
                <a:latin typeface="Courier New"/>
                <a:ea typeface="Courier New"/>
              </a:rPr>
              <a:t>({ </a:t>
            </a:r>
            <a:r>
              <a:rPr b="0" lang="de" sz="1600" spc="-1" strike="noStrike">
                <a:solidFill>
                  <a:srgbClr val="871094"/>
                </a:solidFill>
                <a:highlight>
                  <a:srgbClr val="f7faff"/>
                </a:highlight>
                <a:latin typeface="Courier New"/>
                <a:ea typeface="Courier New"/>
              </a:rPr>
              <a:t>video</a:t>
            </a:r>
            <a:r>
              <a:rPr b="0" lang="de" sz="1600" spc="-1" strike="noStrike">
                <a:solidFill>
                  <a:srgbClr val="080808"/>
                </a:solidFill>
                <a:highlight>
                  <a:srgbClr val="f7faff"/>
                </a:highlight>
                <a:latin typeface="Courier New"/>
                <a:ea typeface="Courier New"/>
              </a:rPr>
              <a:t>: </a:t>
            </a:r>
            <a:r>
              <a:rPr b="0" lang="de" sz="1600" spc="-1" strike="noStrike">
                <a:solidFill>
                  <a:srgbClr val="0033b3"/>
                </a:solidFill>
                <a:highlight>
                  <a:srgbClr val="f7faff"/>
                </a:highlight>
                <a:latin typeface="Courier New"/>
                <a:ea typeface="Courier New"/>
              </a:rPr>
              <a:t>true </a:t>
            </a:r>
            <a:r>
              <a:rPr b="0" lang="de" sz="1600" spc="-1" strike="noStrike">
                <a:solidFill>
                  <a:srgbClr val="080808"/>
                </a:solidFill>
                <a:highlight>
                  <a:srgbClr val="f7faff"/>
                </a:highlight>
                <a:latin typeface="Courier New"/>
                <a:ea typeface="Courier New"/>
              </a:rPr>
              <a: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7faff"/>
                </a:highlight>
                <a:latin typeface="Courier New"/>
                <a:ea typeface="Courier New"/>
              </a:rPr>
              <a:t>       </a:t>
            </a:r>
            <a:r>
              <a:rPr b="0" lang="de" sz="1600" spc="-1" strike="noStrike">
                <a:solidFill>
                  <a:srgbClr val="080808"/>
                </a:solidFill>
                <a:highlight>
                  <a:srgbClr val="f7faff"/>
                </a:highlight>
                <a:latin typeface="Courier New"/>
                <a:ea typeface="Courier New"/>
              </a:rPr>
              <a:t>.</a:t>
            </a:r>
            <a:r>
              <a:rPr b="0" lang="de" sz="1600" spc="-1" strike="noStrike">
                <a:solidFill>
                  <a:srgbClr val="7a7a43"/>
                </a:solidFill>
                <a:highlight>
                  <a:srgbClr val="f7faff"/>
                </a:highlight>
                <a:latin typeface="Courier New"/>
                <a:ea typeface="Courier New"/>
              </a:rPr>
              <a:t>then</a:t>
            </a:r>
            <a:r>
              <a:rPr b="0" lang="de" sz="1600" spc="-1" strike="noStrike">
                <a:solidFill>
                  <a:srgbClr val="080808"/>
                </a:solidFill>
                <a:highlight>
                  <a:srgbClr val="f7faff"/>
                </a:highlight>
                <a:latin typeface="Courier New"/>
                <a:ea typeface="Courier New"/>
              </a:rPr>
              <a:t>((stream) =&gt; {</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7faff"/>
                </a:highlight>
                <a:latin typeface="Courier New"/>
                <a:ea typeface="Courier New"/>
              </a:rPr>
              <a:t>         </a:t>
            </a:r>
            <a:r>
              <a:rPr b="0" lang="de" sz="1600" spc="-1" strike="noStrike">
                <a:solidFill>
                  <a:srgbClr val="830091"/>
                </a:solidFill>
                <a:highlight>
                  <a:srgbClr val="f7faff"/>
                </a:highlight>
                <a:latin typeface="Courier New"/>
                <a:ea typeface="Courier New"/>
              </a:rPr>
              <a:t>video</a:t>
            </a:r>
            <a:r>
              <a:rPr b="0" lang="de" sz="1600" spc="-1" strike="noStrike">
                <a:solidFill>
                  <a:srgbClr val="080808"/>
                </a:solidFill>
                <a:highlight>
                  <a:srgbClr val="f7faff"/>
                </a:highlight>
                <a:latin typeface="Courier New"/>
                <a:ea typeface="Courier New"/>
              </a:rPr>
              <a:t>.</a:t>
            </a:r>
            <a:r>
              <a:rPr b="0" lang="de" sz="1600" spc="-1" strike="noStrike">
                <a:solidFill>
                  <a:srgbClr val="871094"/>
                </a:solidFill>
                <a:highlight>
                  <a:srgbClr val="f7faff"/>
                </a:highlight>
                <a:latin typeface="Courier New"/>
                <a:ea typeface="Courier New"/>
              </a:rPr>
              <a:t>srcObject </a:t>
            </a:r>
            <a:r>
              <a:rPr b="0" lang="de" sz="1600" spc="-1" strike="noStrike">
                <a:solidFill>
                  <a:srgbClr val="080808"/>
                </a:solidFill>
                <a:highlight>
                  <a:srgbClr val="f7faff"/>
                </a:highlight>
                <a:latin typeface="Courier New"/>
                <a:ea typeface="Courier New"/>
              </a:rPr>
              <a:t>= stream;</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7faff"/>
                </a:highlight>
                <a:latin typeface="Courier New"/>
                <a:ea typeface="Courier New"/>
              </a:rPr>
              <a:t>       </a:t>
            </a:r>
            <a:r>
              <a:rPr b="0" lang="de" sz="1600" spc="-1" strike="noStrike">
                <a:solidFill>
                  <a:srgbClr val="080808"/>
                </a:solidFill>
                <a:highlight>
                  <a:srgbClr val="f7faff"/>
                </a:highlight>
                <a:latin typeface="Courier New"/>
                <a:ea typeface="Courier New"/>
              </a:rPr>
              <a: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7fa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script</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 </a:t>
            </a: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body</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r>
              <a:rPr b="0" lang="de" sz="1600" spc="-1" strike="noStrike">
                <a:solidFill>
                  <a:srgbClr val="080808"/>
                </a:solidFill>
                <a:highlight>
                  <a:srgbClr val="ffffff"/>
                </a:highlight>
                <a:latin typeface="Courier New"/>
                <a:ea typeface="Courier New"/>
              </a:rPr>
              <a:t>&lt;/</a:t>
            </a:r>
            <a:r>
              <a:rPr b="0" lang="de" sz="1600" spc="-1" strike="noStrike">
                <a:solidFill>
                  <a:srgbClr val="0033b3"/>
                </a:solidFill>
                <a:highlight>
                  <a:srgbClr val="ffffff"/>
                </a:highlight>
                <a:latin typeface="Courier New"/>
                <a:ea typeface="Courier New"/>
              </a:rPr>
              <a:t>html</a:t>
            </a:r>
            <a:r>
              <a:rPr b="0" lang="de" sz="1600" spc="-1" strike="noStrike">
                <a:solidFill>
                  <a:srgbClr val="080808"/>
                </a:solidFill>
                <a:highlight>
                  <a:srgbClr val="ffffff"/>
                </a:highlight>
                <a:latin typeface="Courier New"/>
                <a:ea typeface="Courier New"/>
              </a:rPr>
              <a:t>&gt;</a:t>
            </a:r>
            <a:endParaRPr b="0" lang="en-US" sz="1600" spc="-1" strike="noStrike">
              <a:solidFill>
                <a:srgbClr val="000000"/>
              </a:solidFill>
              <a:latin typeface="Arial"/>
            </a:endParaRPr>
          </a:p>
          <a:p>
            <a:pPr>
              <a:lnSpc>
                <a:spcPct val="100000"/>
              </a:lnSpc>
              <a:tabLst>
                <a:tab algn="l" pos="0"/>
              </a:tabLst>
            </a:pPr>
            <a:endParaRPr b="0" lang="en-US" sz="1600" spc="-1" strike="noStrike">
              <a:solidFill>
                <a:srgbClr val="000000"/>
              </a:solidFill>
              <a:latin typeface="Arial"/>
            </a:endParaRPr>
          </a:p>
        </p:txBody>
      </p:sp>
      <p:sp>
        <p:nvSpPr>
          <p:cNvPr id="146" name="Google Shape;308;p49"/>
          <p:cNvSpPr/>
          <p:nvPr/>
        </p:nvSpPr>
        <p:spPr>
          <a:xfrm>
            <a:off x="5666400" y="266040"/>
            <a:ext cx="3364560" cy="17071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2000" spc="-1" strike="noStrike">
                <a:solidFill>
                  <a:srgbClr val="cc0000"/>
                </a:solidFill>
                <a:latin typeface="Arial"/>
                <a:ea typeface="Arial"/>
              </a:rPr>
              <a:t>Exkurs Media Capture API</a:t>
            </a:r>
            <a:br>
              <a:rPr sz="2000"/>
            </a:br>
            <a:br>
              <a:rPr sz="2000"/>
            </a:br>
            <a:r>
              <a:rPr b="1" lang="de" sz="2000" spc="-1" strike="noStrike">
                <a:solidFill>
                  <a:srgbClr val="067d17"/>
                </a:solidFill>
                <a:latin typeface="Arial"/>
                <a:ea typeface="Arial"/>
              </a:rPr>
              <a:t>Öffnet die Kamera und streamt den Inhalt in das Video-Element.</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HTML5 Security Policies</a:t>
            </a:r>
            <a:endParaRPr b="0" lang="en-US" sz="2800" spc="-1" strike="noStrike">
              <a:solidFill>
                <a:srgbClr val="000000"/>
              </a:solidFill>
              <a:latin typeface="Arial"/>
            </a:endParaRPr>
          </a:p>
        </p:txBody>
      </p:sp>
      <p:sp>
        <p:nvSpPr>
          <p:cNvPr id="148" name="Google Shape;314;p50"/>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49" name="Google Shape;315;p50"/>
          <p:cNvSpPr/>
          <p:nvPr/>
        </p:nvSpPr>
        <p:spPr>
          <a:xfrm>
            <a:off x="488160" y="830520"/>
            <a:ext cx="7932960" cy="3691800"/>
          </a:xfrm>
          <a:prstGeom prst="rect">
            <a:avLst/>
          </a:prstGeom>
          <a:noFill/>
          <a:ln w="0">
            <a:noFill/>
          </a:ln>
        </p:spPr>
        <p:style>
          <a:lnRef idx="0"/>
          <a:fillRef idx="0"/>
          <a:effectRef idx="0"/>
          <a:fontRef idx="minor"/>
        </p:style>
        <p:txBody>
          <a:bodyPr tIns="91440" bIns="91440" anchor="t">
            <a:spAutoFit/>
          </a:bodyPr>
          <a:p>
            <a:pPr>
              <a:lnSpc>
                <a:spcPct val="115000"/>
              </a:lnSpc>
              <a:spcBef>
                <a:spcPts val="1400"/>
              </a:spcBef>
              <a:tabLst>
                <a:tab algn="l" pos="0"/>
              </a:tabLst>
            </a:pPr>
            <a:r>
              <a:rPr b="1" lang="de" sz="1500" spc="-1" strike="noStrike">
                <a:solidFill>
                  <a:schemeClr val="dk2"/>
                </a:solidFill>
                <a:latin typeface="Arial"/>
                <a:ea typeface="Arial"/>
              </a:rPr>
              <a:t>Sicherheitsrichtlinien (Security Policies)</a:t>
            </a:r>
            <a:r>
              <a:rPr b="0" lang="de" sz="1500" spc="-1" strike="noStrike">
                <a:solidFill>
                  <a:schemeClr val="dk2"/>
                </a:solidFill>
                <a:latin typeface="Arial"/>
                <a:ea typeface="Arial"/>
              </a:rPr>
              <a:t> dienen dazu, die Sicherheit beim Browsen von Webseiten zu erhöhen. Sie </a:t>
            </a:r>
            <a:r>
              <a:rPr b="1" lang="de" sz="1500" spc="-1" strike="noStrike">
                <a:solidFill>
                  <a:schemeClr val="dk2"/>
                </a:solidFill>
                <a:latin typeface="Arial"/>
                <a:ea typeface="Arial"/>
              </a:rPr>
              <a:t>schränken schädliche Aktionen ein</a:t>
            </a:r>
            <a:r>
              <a:rPr b="0" lang="de" sz="1500" spc="-1" strike="noStrike">
                <a:solidFill>
                  <a:schemeClr val="dk2"/>
                </a:solidFill>
                <a:latin typeface="Arial"/>
                <a:ea typeface="Arial"/>
              </a:rPr>
              <a:t>, die über Webseiten ausgeführt werden könnten, indem sie bestimmte Regeln und Beschränkungen für die Ausführung von Scripts und den Zugriff auf Ressourcen festlegen.</a:t>
            </a:r>
            <a:endParaRPr b="0" lang="en-US" sz="1500" spc="-1" strike="noStrike">
              <a:solidFill>
                <a:srgbClr val="000000"/>
              </a:solidFill>
              <a:latin typeface="Arial"/>
            </a:endParaRPr>
          </a:p>
          <a:p>
            <a:pPr>
              <a:lnSpc>
                <a:spcPct val="115000"/>
              </a:lnSpc>
              <a:spcBef>
                <a:spcPts val="1400"/>
              </a:spcBef>
              <a:tabLst>
                <a:tab algn="l" pos="0"/>
              </a:tabLst>
            </a:pPr>
            <a:r>
              <a:rPr b="1" lang="de" sz="1500" spc="-1" strike="noStrike">
                <a:solidFill>
                  <a:schemeClr val="dk2"/>
                </a:solidFill>
                <a:latin typeface="Arial"/>
                <a:ea typeface="Arial"/>
              </a:rPr>
              <a:t>Same-Origin-Policy (SOP)</a:t>
            </a:r>
            <a:br>
              <a:rPr sz="1300"/>
            </a:br>
            <a:r>
              <a:rPr b="0" lang="de" sz="1500" spc="-1" strike="noStrike">
                <a:solidFill>
                  <a:schemeClr val="dk2"/>
                </a:solidFill>
                <a:latin typeface="Arial"/>
                <a:ea typeface="Arial"/>
              </a:rPr>
              <a:t>Eine Sicherheitsrichtlinie, die besagt, dass ein Webbrowser eine Webseite daran hindert, auf Daten zuzugreifen, die von einer anderen Webseite stammen.</a:t>
            </a:r>
            <a:br>
              <a:rPr sz="1500"/>
            </a:br>
            <a:r>
              <a:rPr b="0" lang="de" sz="1500" spc="-1" strike="noStrike" u="sng">
                <a:solidFill>
                  <a:schemeClr val="hlink"/>
                </a:solidFill>
                <a:uFillTx/>
                <a:latin typeface="Arial"/>
                <a:ea typeface="Arial"/>
                <a:hlinkClick r:id="rId1"/>
              </a:rPr>
              <a:t>https://developer.mozilla.org/en-US/docs/Web/Security/Same-origin_policy</a:t>
            </a:r>
            <a:endParaRPr b="0" lang="en-US" sz="1500" spc="-1" strike="noStrike">
              <a:solidFill>
                <a:srgbClr val="000000"/>
              </a:solidFill>
              <a:latin typeface="Arial"/>
            </a:endParaRPr>
          </a:p>
          <a:p>
            <a:pPr>
              <a:lnSpc>
                <a:spcPct val="115000"/>
              </a:lnSpc>
              <a:spcBef>
                <a:spcPts val="1400"/>
              </a:spcBef>
              <a:spcAft>
                <a:spcPts val="400"/>
              </a:spcAft>
              <a:tabLst>
                <a:tab algn="l" pos="0"/>
              </a:tabLst>
            </a:pPr>
            <a:r>
              <a:rPr b="1" lang="de" sz="1500" spc="-1" strike="noStrike">
                <a:solidFill>
                  <a:schemeClr val="dk2"/>
                </a:solidFill>
                <a:latin typeface="Arial"/>
                <a:ea typeface="Arial"/>
              </a:rPr>
              <a:t>Content Security Policy (CSP)</a:t>
            </a:r>
            <a:br>
              <a:rPr sz="1500"/>
            </a:br>
            <a:r>
              <a:rPr b="0" lang="de" sz="1500" spc="-1" strike="noStrike">
                <a:solidFill>
                  <a:schemeClr val="dk2"/>
                </a:solidFill>
                <a:latin typeface="Arial"/>
                <a:ea typeface="Arial"/>
              </a:rPr>
              <a:t>Eine zusätzliche Sicherheitsebene, die es Webentwicklern ermöglicht, bestimmte Sicherheitsrichtlinien durchzusetzen.</a:t>
            </a:r>
            <a:br>
              <a:rPr sz="1500"/>
            </a:br>
            <a:r>
              <a:rPr b="0" lang="de" sz="1500" spc="-1" strike="noStrike" u="sng">
                <a:solidFill>
                  <a:schemeClr val="hlink"/>
                </a:solidFill>
                <a:uFillTx/>
                <a:latin typeface="Arial"/>
                <a:ea typeface="Arial"/>
                <a:hlinkClick r:id="rId2"/>
              </a:rPr>
              <a:t>https://developer.mozilla.org/en-US/docs/Web/HTTP/CSP</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1" lang="de" sz="2800" spc="-1" strike="noStrike">
                <a:solidFill>
                  <a:srgbClr val="cc0000"/>
                </a:solidFill>
                <a:latin typeface="Arial"/>
                <a:ea typeface="Arial"/>
              </a:rPr>
              <a:t>Exkurs Same Origin Policy</a:t>
            </a:r>
            <a:endParaRPr b="0" lang="en-US" sz="2800" spc="-1" strike="noStrike">
              <a:solidFill>
                <a:srgbClr val="000000"/>
              </a:solidFill>
              <a:latin typeface="Arial"/>
            </a:endParaRPr>
          </a:p>
        </p:txBody>
      </p:sp>
      <p:sp>
        <p:nvSpPr>
          <p:cNvPr id="151" name="Google Shape;321;p51"/>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52" name="Google Shape;322;p51"/>
          <p:cNvSpPr/>
          <p:nvPr/>
        </p:nvSpPr>
        <p:spPr>
          <a:xfrm>
            <a:off x="6791040" y="1360080"/>
            <a:ext cx="2370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53" name="Google Shape;323;p51"/>
          <p:cNvSpPr/>
          <p:nvPr/>
        </p:nvSpPr>
        <p:spPr>
          <a:xfrm>
            <a:off x="6272280" y="1231920"/>
            <a:ext cx="2788200" cy="2530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400" spc="-1" strike="noStrike">
                <a:solidFill>
                  <a:srgbClr val="000000"/>
                </a:solidFill>
                <a:latin typeface="Arial"/>
                <a:ea typeface="Arial"/>
              </a:rPr>
              <a:t>Die </a:t>
            </a:r>
            <a:r>
              <a:rPr b="1" lang="de" sz="1400" spc="-1" strike="noStrike">
                <a:solidFill>
                  <a:srgbClr val="000000"/>
                </a:solidFill>
                <a:latin typeface="Arial"/>
                <a:ea typeface="Arial"/>
              </a:rPr>
              <a:t>fetch-API</a:t>
            </a:r>
            <a:r>
              <a:rPr b="0" lang="de" sz="1400" spc="-1" strike="noStrike">
                <a:solidFill>
                  <a:srgbClr val="000000"/>
                </a:solidFill>
                <a:latin typeface="Arial"/>
                <a:ea typeface="Arial"/>
              </a:rPr>
              <a:t> führt einen HTTP-Request in JavaScript aus.</a:t>
            </a:r>
            <a:br>
              <a:rPr sz="1400"/>
            </a:br>
            <a:br>
              <a:rPr sz="1400"/>
            </a:br>
            <a:r>
              <a:rPr b="0" lang="de" sz="1400" spc="-1" strike="noStrike">
                <a:solidFill>
                  <a:srgbClr val="000000"/>
                </a:solidFill>
                <a:latin typeface="Arial"/>
                <a:ea typeface="Arial"/>
              </a:rPr>
              <a:t>www.orf.at → </a:t>
            </a:r>
            <a:r>
              <a:rPr b="0" lang="de" sz="1400" spc="-1" strike="noStrike" u="sng">
                <a:solidFill>
                  <a:schemeClr val="hlink"/>
                </a:solidFill>
                <a:uFillTx/>
                <a:latin typeface="Arial"/>
                <a:ea typeface="Arial"/>
                <a:hlinkClick r:id="rId1"/>
              </a:rPr>
              <a:t>www.orf.a</a:t>
            </a:r>
            <a:r>
              <a:rPr b="0" lang="de" sz="1400" spc="-1" strike="noStrike">
                <a:solidFill>
                  <a:srgbClr val="000000"/>
                </a:solidFill>
                <a:latin typeface="Arial"/>
                <a:ea typeface="Arial"/>
              </a:rPr>
              <a:t>t</a:t>
            </a:r>
            <a:br>
              <a:rPr sz="1400"/>
            </a:br>
            <a:r>
              <a:rPr b="1" lang="de" sz="1400" spc="-1" strike="noStrike">
                <a:solidFill>
                  <a:srgbClr val="000000"/>
                </a:solidFill>
                <a:latin typeface="Arial"/>
                <a:ea typeface="Arial"/>
              </a:rPr>
              <a:t>Same Origin</a:t>
            </a:r>
            <a:br>
              <a:rPr sz="1400"/>
            </a:br>
            <a:r>
              <a:rPr b="0" lang="de" sz="1400" spc="-1" strike="noStrike">
                <a:solidFill>
                  <a:srgbClr val="000000"/>
                </a:solidFill>
                <a:latin typeface="Arial"/>
                <a:ea typeface="Arial"/>
              </a:rPr>
              <a:t>Erlaubt</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de" sz="1400" spc="-1" strike="noStrike" u="sng">
                <a:solidFill>
                  <a:schemeClr val="hlink"/>
                </a:solidFill>
                <a:uFillTx/>
                <a:latin typeface="Arial"/>
                <a:ea typeface="Arial"/>
                <a:hlinkClick r:id="rId2"/>
              </a:rPr>
              <a:t>www.orf.at</a:t>
            </a:r>
            <a:r>
              <a:rPr b="0" lang="de" sz="1400" spc="-1" strike="noStrike">
                <a:solidFill>
                  <a:srgbClr val="000000"/>
                </a:solidFill>
                <a:latin typeface="Arial"/>
                <a:ea typeface="Arial"/>
              </a:rPr>
              <a:t> → </a:t>
            </a:r>
            <a:r>
              <a:rPr b="0" lang="de" sz="1400" spc="-1" strike="noStrike" u="sng">
                <a:solidFill>
                  <a:schemeClr val="hlink"/>
                </a:solidFill>
                <a:uFillTx/>
                <a:latin typeface="Arial"/>
                <a:ea typeface="Arial"/>
                <a:hlinkClick r:id="rId3"/>
              </a:rPr>
              <a:t>www.google.com</a:t>
            </a:r>
            <a:br>
              <a:rPr sz="1400"/>
            </a:br>
            <a:r>
              <a:rPr b="1" lang="de" sz="1400" spc="-1" strike="noStrike">
                <a:solidFill>
                  <a:srgbClr val="000000"/>
                </a:solidFill>
                <a:latin typeface="Arial"/>
                <a:ea typeface="Arial"/>
              </a:rPr>
              <a:t>Cross Origin</a:t>
            </a:r>
            <a:br>
              <a:rPr sz="1400"/>
            </a:br>
            <a:r>
              <a:rPr b="0" lang="de" sz="1400" spc="-1" strike="noStrike">
                <a:solidFill>
                  <a:srgbClr val="000000"/>
                </a:solidFill>
                <a:latin typeface="Arial"/>
                <a:ea typeface="Arial"/>
              </a:rPr>
              <a:t>Der Browser blockiert die Antwort von Google</a:t>
            </a:r>
            <a:endParaRPr b="0" lang="en-US" sz="1400" spc="-1" strike="noStrike">
              <a:solidFill>
                <a:srgbClr val="000000"/>
              </a:solidFill>
              <a:latin typeface="Arial"/>
            </a:endParaRPr>
          </a:p>
        </p:txBody>
      </p:sp>
      <p:pic>
        <p:nvPicPr>
          <p:cNvPr id="154" name="Google Shape;324;p51" descr=""/>
          <p:cNvPicPr/>
          <p:nvPr/>
        </p:nvPicPr>
        <p:blipFill>
          <a:blip r:embed="rId4"/>
          <a:stretch/>
        </p:blipFill>
        <p:spPr>
          <a:xfrm>
            <a:off x="152280" y="1054800"/>
            <a:ext cx="6119640" cy="36363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 name="Google Shape;73;p16" descr=""/>
          <p:cNvPicPr/>
          <p:nvPr/>
        </p:nvPicPr>
        <p:blipFill>
          <a:blip r:embed="rId1"/>
          <a:stretch/>
        </p:blipFill>
        <p:spPr>
          <a:xfrm>
            <a:off x="500760" y="1118520"/>
            <a:ext cx="4622040" cy="3466440"/>
          </a:xfrm>
          <a:prstGeom prst="rect">
            <a:avLst/>
          </a:prstGeom>
          <a:ln w="0">
            <a:noFill/>
          </a:ln>
        </p:spPr>
      </p:pic>
      <p:sp>
        <p:nvSpPr>
          <p:cNvPr id="44" name="PlaceHolder 1"/>
          <p:cNvSpPr>
            <a:spLocks noGrp="1"/>
          </p:cNvSpPr>
          <p:nvPr>
            <p:ph type="title"/>
          </p:nvPr>
        </p:nvSpPr>
        <p:spPr>
          <a:xfrm>
            <a:off x="311760" y="140400"/>
            <a:ext cx="8520120" cy="572400"/>
          </a:xfrm>
          <a:prstGeom prst="rect">
            <a:avLst/>
          </a:prstGeom>
          <a:noFill/>
          <a:ln w="0">
            <a:noFill/>
          </a:ln>
        </p:spPr>
        <p:txBody>
          <a:bodyPr lIns="91440" rIns="91440" tIns="91440" bIns="91440" anchor="t">
            <a:normAutofit fontScale="93550"/>
          </a:bodyPr>
          <a:p>
            <a:pPr indent="0" algn="ctr">
              <a:lnSpc>
                <a:spcPct val="100000"/>
              </a:lnSpc>
              <a:buNone/>
              <a:tabLst>
                <a:tab algn="l" pos="0"/>
              </a:tabLst>
            </a:pPr>
            <a:r>
              <a:rPr b="0" lang="de" sz="2800" spc="-1" strike="noStrike">
                <a:solidFill>
                  <a:schemeClr val="dk2"/>
                </a:solidFill>
                <a:latin typeface="Arial"/>
                <a:ea typeface="Arial"/>
              </a:rPr>
              <a:t>Sir Tim Berners Lee, CERN 1990</a:t>
            </a:r>
            <a:endParaRPr b="0" lang="en-US" sz="2800" spc="-1" strike="noStrike">
              <a:solidFill>
                <a:srgbClr val="000000"/>
              </a:solidFill>
              <a:latin typeface="Arial"/>
            </a:endParaRPr>
          </a:p>
        </p:txBody>
      </p:sp>
      <p:sp>
        <p:nvSpPr>
          <p:cNvPr id="45" name="Google Shape;75;p16"/>
          <p:cNvSpPr/>
          <p:nvPr/>
        </p:nvSpPr>
        <p:spPr>
          <a:xfrm>
            <a:off x="5596920" y="1324800"/>
            <a:ext cx="3412800" cy="23173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400" spc="-1" strike="noStrike">
                <a:solidFill>
                  <a:schemeClr val="dk2"/>
                </a:solidFill>
                <a:latin typeface="Arial"/>
                <a:ea typeface="Arial"/>
              </a:rPr>
              <a:t>Tim Berners-Lee erfand die Grundbausteine des heutigen Web:</a:t>
            </a:r>
            <a:br>
              <a:rPr sz="1400"/>
            </a:br>
            <a:br>
              <a:rPr sz="1400"/>
            </a:br>
            <a:r>
              <a:rPr b="0" lang="de" sz="1400" spc="-1" strike="noStrike">
                <a:solidFill>
                  <a:schemeClr val="dk2"/>
                </a:solidFill>
                <a:latin typeface="Arial"/>
                <a:ea typeface="Arial"/>
              </a:rPr>
              <a:t>- </a:t>
            </a:r>
            <a:r>
              <a:rPr b="1" lang="de" sz="1400" spc="-1" strike="noStrike">
                <a:solidFill>
                  <a:schemeClr val="dk2"/>
                </a:solidFill>
                <a:latin typeface="Arial"/>
                <a:ea typeface="Arial"/>
              </a:rPr>
              <a:t>HTTP-Protocol</a:t>
            </a:r>
            <a:endParaRPr b="0" lang="en-US" sz="1400" spc="-1" strike="noStrike">
              <a:solidFill>
                <a:srgbClr val="000000"/>
              </a:solidFill>
              <a:latin typeface="Arial"/>
            </a:endParaRPr>
          </a:p>
          <a:p>
            <a:pPr>
              <a:lnSpc>
                <a:spcPct val="100000"/>
              </a:lnSpc>
              <a:tabLst>
                <a:tab algn="l" pos="0"/>
              </a:tabLst>
            </a:pPr>
            <a:r>
              <a:rPr b="0" lang="de" sz="1400" spc="-1" strike="noStrike">
                <a:solidFill>
                  <a:schemeClr val="dk2"/>
                </a:solidFill>
                <a:latin typeface="Arial"/>
                <a:ea typeface="Arial"/>
              </a:rPr>
              <a:t>- </a:t>
            </a:r>
            <a:r>
              <a:rPr b="1" lang="de" sz="1400" spc="-1" strike="noStrike">
                <a:solidFill>
                  <a:schemeClr val="dk2"/>
                </a:solidFill>
                <a:latin typeface="Arial"/>
                <a:ea typeface="Arial"/>
              </a:rPr>
              <a:t>HTML</a:t>
            </a:r>
            <a:endParaRPr b="0" lang="en-US" sz="1400" spc="-1" strike="noStrike">
              <a:solidFill>
                <a:srgbClr val="000000"/>
              </a:solidFill>
              <a:latin typeface="Arial"/>
            </a:endParaRPr>
          </a:p>
          <a:p>
            <a:pPr>
              <a:lnSpc>
                <a:spcPct val="100000"/>
              </a:lnSpc>
              <a:tabLst>
                <a:tab algn="l" pos="0"/>
              </a:tabLst>
            </a:pPr>
            <a:r>
              <a:rPr b="0" lang="de" sz="1400" spc="-1" strike="noStrike">
                <a:solidFill>
                  <a:schemeClr val="dk2"/>
                </a:solidFill>
                <a:latin typeface="Arial"/>
                <a:ea typeface="Arial"/>
              </a:rPr>
              <a:t>- </a:t>
            </a:r>
            <a:r>
              <a:rPr b="1" lang="de" sz="1400" spc="-1" strike="noStrike">
                <a:solidFill>
                  <a:schemeClr val="dk2"/>
                </a:solidFill>
                <a:latin typeface="Arial"/>
                <a:ea typeface="Arial"/>
              </a:rPr>
              <a:t>URL</a:t>
            </a:r>
            <a:br>
              <a:rPr sz="1400"/>
            </a:br>
            <a:br>
              <a:rPr sz="1400"/>
            </a:br>
            <a:r>
              <a:rPr b="0" lang="de" sz="1400" spc="-1" strike="noStrike">
                <a:solidFill>
                  <a:schemeClr val="dk2"/>
                </a:solidFill>
                <a:latin typeface="Arial"/>
                <a:ea typeface="Arial"/>
              </a:rPr>
              <a:t>Er programmierte auch den ersten:</a:t>
            </a:r>
            <a:br>
              <a:rPr sz="1400"/>
            </a:br>
            <a:r>
              <a:rPr b="1" lang="de" sz="1400" spc="-1" strike="noStrike">
                <a:solidFill>
                  <a:schemeClr val="dk2"/>
                </a:solidFill>
                <a:latin typeface="Arial"/>
                <a:ea typeface="Arial"/>
              </a:rPr>
              <a:t>- Browser</a:t>
            </a:r>
            <a:endParaRPr b="0" lang="en-US" sz="1400" spc="-1" strike="noStrike">
              <a:solidFill>
                <a:srgbClr val="000000"/>
              </a:solidFill>
              <a:latin typeface="Arial"/>
            </a:endParaRPr>
          </a:p>
          <a:p>
            <a:pPr>
              <a:lnSpc>
                <a:spcPct val="100000"/>
              </a:lnSpc>
              <a:tabLst>
                <a:tab algn="l" pos="0"/>
              </a:tabLst>
            </a:pPr>
            <a:r>
              <a:rPr b="1" lang="de" sz="1400" spc="-1" strike="noStrike">
                <a:solidFill>
                  <a:schemeClr val="dk2"/>
                </a:solidFill>
                <a:latin typeface="Arial"/>
                <a:ea typeface="Arial"/>
              </a:rPr>
              <a:t>- HTTP-Server</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Anatomy of an HTML-Element</a:t>
            </a:r>
            <a:endParaRPr b="0" lang="en-US" sz="2800" spc="-1" strike="noStrike">
              <a:solidFill>
                <a:srgbClr val="000000"/>
              </a:solidFill>
              <a:latin typeface="Arial"/>
            </a:endParaRPr>
          </a:p>
        </p:txBody>
      </p:sp>
      <p:sp>
        <p:nvSpPr>
          <p:cNvPr id="156" name="Google Shape;330;p52"/>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pic>
        <p:nvPicPr>
          <p:cNvPr id="157" name="Google Shape;331;p52" descr=""/>
          <p:cNvPicPr/>
          <p:nvPr/>
        </p:nvPicPr>
        <p:blipFill>
          <a:blip r:embed="rId1"/>
          <a:stretch/>
        </p:blipFill>
        <p:spPr>
          <a:xfrm>
            <a:off x="1238400" y="1111680"/>
            <a:ext cx="6667200" cy="312372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Anatomy of an HTML-Element</a:t>
            </a:r>
            <a:endParaRPr b="0" lang="en-US" sz="2800" spc="-1" strike="noStrike">
              <a:solidFill>
                <a:srgbClr val="000000"/>
              </a:solidFill>
              <a:latin typeface="Arial"/>
            </a:endParaRPr>
          </a:p>
        </p:txBody>
      </p:sp>
      <p:sp>
        <p:nvSpPr>
          <p:cNvPr id="159" name="Google Shape;337;p53"/>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pic>
        <p:nvPicPr>
          <p:cNvPr id="160" name="Google Shape;338;p53" descr=""/>
          <p:cNvPicPr/>
          <p:nvPr/>
        </p:nvPicPr>
        <p:blipFill>
          <a:blip r:embed="rId1"/>
          <a:stretch/>
        </p:blipFill>
        <p:spPr>
          <a:xfrm>
            <a:off x="1299240" y="1301040"/>
            <a:ext cx="6667200" cy="29620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Anatomy of an HTML-Element</a:t>
            </a:r>
            <a:endParaRPr b="0" lang="en-US" sz="2800" spc="-1" strike="noStrike">
              <a:solidFill>
                <a:srgbClr val="000000"/>
              </a:solidFill>
              <a:latin typeface="Arial"/>
            </a:endParaRPr>
          </a:p>
        </p:txBody>
      </p:sp>
      <p:sp>
        <p:nvSpPr>
          <p:cNvPr id="162" name="Google Shape;344;p54"/>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pic>
        <p:nvPicPr>
          <p:cNvPr id="163" name="Google Shape;345;p54" descr=""/>
          <p:cNvPicPr/>
          <p:nvPr/>
        </p:nvPicPr>
        <p:blipFill>
          <a:blip r:embed="rId1"/>
          <a:stretch/>
        </p:blipFill>
        <p:spPr>
          <a:xfrm>
            <a:off x="1238400" y="1290600"/>
            <a:ext cx="6667200" cy="30189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Anatomy of an HTML-Element</a:t>
            </a:r>
            <a:endParaRPr b="0" lang="en-US" sz="2800" spc="-1" strike="noStrike">
              <a:solidFill>
                <a:srgbClr val="000000"/>
              </a:solidFill>
              <a:latin typeface="Arial"/>
            </a:endParaRPr>
          </a:p>
        </p:txBody>
      </p:sp>
      <p:sp>
        <p:nvSpPr>
          <p:cNvPr id="165" name="Google Shape;351;p55"/>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pic>
        <p:nvPicPr>
          <p:cNvPr id="166" name="Google Shape;352;p55" descr=""/>
          <p:cNvPicPr/>
          <p:nvPr/>
        </p:nvPicPr>
        <p:blipFill>
          <a:blip r:embed="rId1"/>
          <a:stretch/>
        </p:blipFill>
        <p:spPr>
          <a:xfrm>
            <a:off x="1639080" y="1072440"/>
            <a:ext cx="5865480" cy="33264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Anatomy of an HTML-Element</a:t>
            </a:r>
            <a:endParaRPr b="0" lang="en-US" sz="2800" spc="-1" strike="noStrike">
              <a:solidFill>
                <a:srgbClr val="000000"/>
              </a:solidFill>
              <a:latin typeface="Arial"/>
            </a:endParaRPr>
          </a:p>
        </p:txBody>
      </p:sp>
      <p:sp>
        <p:nvSpPr>
          <p:cNvPr id="168" name="Google Shape;358;p56"/>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pic>
        <p:nvPicPr>
          <p:cNvPr id="169" name="Google Shape;359;p56" descr=""/>
          <p:cNvPicPr/>
          <p:nvPr/>
        </p:nvPicPr>
        <p:blipFill>
          <a:blip r:embed="rId1"/>
          <a:stretch/>
        </p:blipFill>
        <p:spPr>
          <a:xfrm>
            <a:off x="1238400" y="1666800"/>
            <a:ext cx="6667200" cy="18093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1" lang="de" sz="2800" spc="-1" strike="noStrike">
                <a:solidFill>
                  <a:srgbClr val="cc0000"/>
                </a:solidFill>
                <a:latin typeface="Arial"/>
                <a:ea typeface="Arial"/>
              </a:rPr>
              <a:t>Exkurs: Link Navigation (1)</a:t>
            </a:r>
            <a:endParaRPr b="0" lang="en-US" sz="2800" spc="-1" strike="noStrike">
              <a:solidFill>
                <a:srgbClr val="000000"/>
              </a:solidFill>
              <a:latin typeface="Arial"/>
            </a:endParaRPr>
          </a:p>
        </p:txBody>
      </p:sp>
      <p:sp>
        <p:nvSpPr>
          <p:cNvPr id="171" name="Google Shape;365;p57"/>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72" name="Google Shape;366;p57"/>
          <p:cNvSpPr/>
          <p:nvPr/>
        </p:nvSpPr>
        <p:spPr>
          <a:xfrm>
            <a:off x="488160" y="952560"/>
            <a:ext cx="8055000" cy="26514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1800" spc="-1" strike="noStrike">
                <a:solidFill>
                  <a:srgbClr val="cc0000"/>
                </a:solidFill>
                <a:highlight>
                  <a:srgbClr val="ffffff"/>
                </a:highlight>
                <a:latin typeface="Courier New"/>
                <a:ea typeface="Courier New"/>
              </a:rPr>
              <a:t>&lt;!-- Anchor mit Text-Content --&gt;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a </a:t>
            </a:r>
            <a:r>
              <a:rPr b="0" lang="de" sz="1800" spc="-1" strike="noStrike">
                <a:solidFill>
                  <a:srgbClr val="174ad4"/>
                </a:solidFill>
                <a:highlight>
                  <a:srgbClr val="ffffff"/>
                </a:highlight>
                <a:latin typeface="Courier New"/>
                <a:ea typeface="Courier New"/>
              </a:rPr>
              <a:t>href</a:t>
            </a:r>
            <a:r>
              <a:rPr b="0" lang="de" sz="1800" spc="-1" strike="noStrike">
                <a:solidFill>
                  <a:srgbClr val="067d17"/>
                </a:solidFill>
                <a:highlight>
                  <a:srgbClr val="ffffff"/>
                </a:highlight>
                <a:latin typeface="Courier New"/>
                <a:ea typeface="Courier New"/>
              </a:rPr>
              <a:t>="</a:t>
            </a:r>
            <a:r>
              <a:rPr b="0" lang="de" sz="1800" spc="-1" strike="noStrike" u="sng">
                <a:solidFill>
                  <a:schemeClr val="hlink"/>
                </a:solidFill>
                <a:highlight>
                  <a:srgbClr val="ffffff"/>
                </a:highlight>
                <a:uFillTx/>
                <a:latin typeface="Courier New"/>
                <a:ea typeface="Courier New"/>
                <a:hlinkClick r:id="rId1"/>
              </a:rPr>
              <a:t>https://www.orf.at</a:t>
            </a:r>
            <a:r>
              <a:rPr b="0" lang="de" sz="1800" spc="-1" strike="noStrike">
                <a:solidFill>
                  <a:srgbClr val="067d17"/>
                </a:solidFill>
                <a:highlight>
                  <a:srgbClr val="ffffff"/>
                </a:highlight>
                <a:latin typeface="Courier New"/>
                <a:ea typeface="Courier New"/>
              </a:rPr>
              <a:t>"</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ORF</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a</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a:p>
            <a:pPr>
              <a:lnSpc>
                <a:spcPct val="100000"/>
              </a:lnSpc>
              <a:tabLst>
                <a:tab algn="l" pos="0"/>
              </a:tabLst>
            </a:pPr>
            <a:r>
              <a:rPr b="1" lang="de" sz="1800" spc="-1" strike="noStrike">
                <a:solidFill>
                  <a:srgbClr val="cc0000"/>
                </a:solidFill>
                <a:highlight>
                  <a:srgbClr val="ffffff"/>
                </a:highlight>
                <a:latin typeface="Courier New"/>
                <a:ea typeface="Courier New"/>
              </a:rPr>
              <a:t>&lt;!-- Anchor mit HTML-Content --&gt;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a </a:t>
            </a:r>
            <a:r>
              <a:rPr b="0" lang="de" sz="1800" spc="-1" strike="noStrike">
                <a:solidFill>
                  <a:srgbClr val="174ad4"/>
                </a:solidFill>
                <a:highlight>
                  <a:srgbClr val="ffffff"/>
                </a:highlight>
                <a:latin typeface="Courier New"/>
                <a:ea typeface="Courier New"/>
              </a:rPr>
              <a:t>href</a:t>
            </a:r>
            <a:r>
              <a:rPr b="0" lang="de" sz="1800" spc="-1" strike="noStrike">
                <a:solidFill>
                  <a:srgbClr val="067d17"/>
                </a:solidFill>
                <a:highlight>
                  <a:srgbClr val="ffffff"/>
                </a:highlight>
                <a:latin typeface="Courier New"/>
                <a:ea typeface="Courier New"/>
              </a:rPr>
              <a:t>="https://www.orf.at"</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div</a:t>
            </a:r>
            <a:r>
              <a:rPr b="0" lang="de" sz="1800" spc="-1" strike="noStrike">
                <a:solidFill>
                  <a:srgbClr val="080808"/>
                </a:solidFill>
                <a:highlight>
                  <a:srgbClr val="ffffff"/>
                </a:highlight>
                <a:latin typeface="Courier New"/>
                <a:ea typeface="Courier New"/>
              </a:rPr>
              <a:t>&gt;ORF&lt;/</a:t>
            </a:r>
            <a:r>
              <a:rPr b="0" lang="de" sz="1800" spc="-1" strike="noStrike">
                <a:solidFill>
                  <a:srgbClr val="0033b3"/>
                </a:solidFill>
                <a:highlight>
                  <a:srgbClr val="ffffff"/>
                </a:highlight>
                <a:latin typeface="Courier New"/>
                <a:ea typeface="Courier New"/>
              </a:rPr>
              <a:t>div</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a</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1" lang="de" sz="2800" spc="-1" strike="noStrike">
                <a:solidFill>
                  <a:srgbClr val="cc0000"/>
                </a:solidFill>
                <a:latin typeface="Arial"/>
                <a:ea typeface="Arial"/>
              </a:rPr>
              <a:t>Exkurs: Button Navigation (2)</a:t>
            </a:r>
            <a:endParaRPr b="0" lang="en-US" sz="2800" spc="-1" strike="noStrike">
              <a:solidFill>
                <a:srgbClr val="000000"/>
              </a:solidFill>
              <a:latin typeface="Arial"/>
            </a:endParaRPr>
          </a:p>
        </p:txBody>
      </p:sp>
      <p:sp>
        <p:nvSpPr>
          <p:cNvPr id="174" name="Google Shape;372;p58"/>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75" name="Google Shape;373;p58"/>
          <p:cNvSpPr/>
          <p:nvPr/>
        </p:nvSpPr>
        <p:spPr>
          <a:xfrm>
            <a:off x="488160" y="876240"/>
            <a:ext cx="8055000" cy="4023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1800" spc="-1" strike="noStrike">
                <a:solidFill>
                  <a:srgbClr val="cc0000"/>
                </a:solidFill>
                <a:highlight>
                  <a:srgbClr val="ffffff"/>
                </a:highlight>
                <a:latin typeface="Courier New"/>
                <a:ea typeface="Courier New"/>
              </a:rPr>
              <a:t>&lt;!-- Button mit JavaScript onclick-Handler --&gt;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button </a:t>
            </a:r>
            <a:r>
              <a:rPr b="0" lang="de" sz="1800" spc="-1" strike="noStrike">
                <a:solidFill>
                  <a:srgbClr val="174ad4"/>
                </a:solidFill>
                <a:highlight>
                  <a:srgbClr val="ffffff"/>
                </a:highlight>
                <a:latin typeface="Courier New"/>
                <a:ea typeface="Courier New"/>
              </a:rPr>
              <a:t>onclick</a:t>
            </a:r>
            <a:r>
              <a:rPr b="0" lang="de" sz="1800" spc="-1" strike="noStrike">
                <a:solidFill>
                  <a:srgbClr val="067d17"/>
                </a:solidFill>
                <a:highlight>
                  <a:srgbClr val="ffffff"/>
                </a:highlight>
                <a:latin typeface="Courier New"/>
                <a:ea typeface="Courier New"/>
              </a:rPr>
              <a:t>="</a:t>
            </a:r>
            <a:r>
              <a:rPr b="0" lang="de" sz="1800" spc="-1" strike="noStrike">
                <a:solidFill>
                  <a:srgbClr val="830091"/>
                </a:solidFill>
                <a:highlight>
                  <a:srgbClr val="ffffff"/>
                </a:highlight>
                <a:latin typeface="Courier New"/>
                <a:ea typeface="Courier New"/>
              </a:rPr>
              <a:t>location</a:t>
            </a:r>
            <a:r>
              <a:rPr b="0" lang="de" sz="1800" spc="-1" strike="noStrike">
                <a:solidFill>
                  <a:srgbClr val="080808"/>
                </a:solidFill>
                <a:highlight>
                  <a:srgbClr val="ffffff"/>
                </a:highlight>
                <a:latin typeface="Courier New"/>
                <a:ea typeface="Courier New"/>
              </a:rPr>
              <a:t>.</a:t>
            </a:r>
            <a:r>
              <a:rPr b="0" lang="de" sz="1800" spc="-1" strike="noStrike">
                <a:solidFill>
                  <a:srgbClr val="871094"/>
                </a:solidFill>
                <a:highlight>
                  <a:srgbClr val="ffffff"/>
                </a:highlight>
                <a:latin typeface="Courier New"/>
                <a:ea typeface="Courier New"/>
              </a:rPr>
              <a:t>href</a:t>
            </a:r>
            <a:r>
              <a:rPr b="0" lang="de" sz="1800" spc="-1" strike="noStrike">
                <a:solidFill>
                  <a:srgbClr val="080808"/>
                </a:solidFill>
                <a:highlight>
                  <a:srgbClr val="ffffff"/>
                </a:highlight>
                <a:latin typeface="Courier New"/>
                <a:ea typeface="Courier New"/>
              </a:rPr>
              <a:t>=</a:t>
            </a:r>
            <a:r>
              <a:rPr b="0" lang="de" sz="1800" spc="-1" strike="noStrike">
                <a:solidFill>
                  <a:srgbClr val="067d17"/>
                </a:solidFill>
                <a:highlight>
                  <a:srgbClr val="ffffff"/>
                </a:highlight>
                <a:latin typeface="Courier New"/>
                <a:ea typeface="Courier New"/>
              </a:rPr>
              <a:t>'https://www.orf.at'"   </a:t>
            </a:r>
            <a:endParaRPr b="0" lang="en-US" sz="1800" spc="-1" strike="noStrike">
              <a:solidFill>
                <a:srgbClr val="000000"/>
              </a:solidFill>
              <a:latin typeface="Arial"/>
            </a:endParaRPr>
          </a:p>
          <a:p>
            <a:pPr>
              <a:lnSpc>
                <a:spcPct val="100000"/>
              </a:lnSpc>
              <a:tabLst>
                <a:tab algn="l" pos="0"/>
              </a:tabLst>
            </a:pPr>
            <a:r>
              <a:rPr b="0" lang="de" sz="1800" spc="-1" strike="noStrike">
                <a:solidFill>
                  <a:srgbClr val="174ad4"/>
                </a:solidFill>
                <a:highlight>
                  <a:srgbClr val="ffffff"/>
                </a:highlight>
                <a:latin typeface="Courier New"/>
                <a:ea typeface="Courier New"/>
              </a:rPr>
              <a:t>  </a:t>
            </a:r>
            <a:r>
              <a:rPr b="0" lang="de" sz="1800" spc="-1" strike="noStrike">
                <a:solidFill>
                  <a:srgbClr val="174ad4"/>
                </a:solidFill>
                <a:highlight>
                  <a:srgbClr val="ffffff"/>
                </a:highlight>
                <a:latin typeface="Courier New"/>
                <a:ea typeface="Courier New"/>
              </a:rPr>
              <a:t>type</a:t>
            </a:r>
            <a:r>
              <a:rPr b="0" lang="de" sz="1800" spc="-1" strike="noStrike">
                <a:solidFill>
                  <a:srgbClr val="067d17"/>
                </a:solidFill>
                <a:highlight>
                  <a:srgbClr val="ffffff"/>
                </a:highlight>
                <a:latin typeface="Courier New"/>
                <a:ea typeface="Courier New"/>
              </a:rPr>
              <a:t>="button"</a:t>
            </a:r>
            <a:r>
              <a:rPr b="0" lang="de" sz="1800" spc="-1" strike="noStrike">
                <a:solidFill>
                  <a:srgbClr val="080808"/>
                </a:solidFill>
                <a:highlight>
                  <a:srgbClr val="ffffff"/>
                </a:highlight>
                <a:latin typeface="Courier New"/>
                <a:ea typeface="Courier New"/>
              </a:rPr>
              <a:t>&gt; ORF</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button</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a:p>
            <a:pPr>
              <a:lnSpc>
                <a:spcPct val="100000"/>
              </a:lnSpc>
              <a:tabLst>
                <a:tab algn="l" pos="0"/>
              </a:tabLst>
            </a:pPr>
            <a:r>
              <a:rPr b="1" lang="de" sz="1800" spc="-1" strike="noStrike">
                <a:solidFill>
                  <a:srgbClr val="cc0000"/>
                </a:solidFill>
                <a:highlight>
                  <a:srgbClr val="ffffff"/>
                </a:highlight>
                <a:latin typeface="Courier New"/>
                <a:ea typeface="Courier New"/>
              </a:rPr>
              <a:t>&lt;!-- Button ohne JavaScript --&gt;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form</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button </a:t>
            </a:r>
            <a:r>
              <a:rPr b="0" lang="de" sz="1800" spc="-1" strike="noStrike">
                <a:solidFill>
                  <a:srgbClr val="174ad4"/>
                </a:solidFill>
                <a:highlight>
                  <a:srgbClr val="ffffff"/>
                </a:highlight>
                <a:latin typeface="Courier New"/>
                <a:ea typeface="Courier New"/>
              </a:rPr>
              <a:t>formaction</a:t>
            </a:r>
            <a:r>
              <a:rPr b="0" lang="de" sz="1800" spc="-1" strike="noStrike">
                <a:solidFill>
                  <a:srgbClr val="067d17"/>
                </a:solidFill>
                <a:highlight>
                  <a:srgbClr val="ffffff"/>
                </a:highlight>
                <a:latin typeface="Courier New"/>
                <a:ea typeface="Courier New"/>
              </a:rPr>
              <a:t>="https://www.orf.at"</a:t>
            </a:r>
            <a:r>
              <a:rPr b="0" lang="de" sz="1800" spc="-1" strike="noStrike">
                <a:solidFill>
                  <a:srgbClr val="080808"/>
                </a:solidFill>
                <a:highlight>
                  <a:srgbClr val="ffffff"/>
                </a:highlight>
                <a:latin typeface="Courier New"/>
                <a:ea typeface="Courier New"/>
              </a:rPr>
              <a:t>&gt;ORF&lt;/</a:t>
            </a:r>
            <a:r>
              <a:rPr b="0" lang="de" sz="1800" spc="-1" strike="noStrike">
                <a:solidFill>
                  <a:srgbClr val="0033b3"/>
                </a:solidFill>
                <a:highlight>
                  <a:srgbClr val="ffffff"/>
                </a:highlight>
                <a:latin typeface="Courier New"/>
                <a:ea typeface="Courier New"/>
              </a:rPr>
              <a:t>button</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form</a:t>
            </a:r>
            <a:r>
              <a:rPr b="0" lang="de" sz="1800" spc="-1" strike="noStrike">
                <a:solidFill>
                  <a:srgbClr val="080808"/>
                </a:solidFill>
                <a:highlight>
                  <a:srgbClr val="ffffff"/>
                </a:highlight>
                <a:latin typeface="Courier New"/>
                <a:ea typeface="Courier New"/>
              </a:rPr>
              <a:t>&gt;</a:t>
            </a:r>
            <a:br>
              <a:rPr sz="1800"/>
            </a:br>
            <a:endParaRPr b="0" lang="en-US" sz="1800" spc="-1" strike="noStrike">
              <a:solidFill>
                <a:srgbClr val="000000"/>
              </a:solidFill>
              <a:latin typeface="Arial"/>
            </a:endParaRPr>
          </a:p>
          <a:p>
            <a:pPr>
              <a:lnSpc>
                <a:spcPct val="100000"/>
              </a:lnSpc>
              <a:tabLst>
                <a:tab algn="l" pos="0"/>
              </a:tabLst>
            </a:pPr>
            <a:r>
              <a:rPr b="1" lang="de" sz="1800" spc="-1" strike="noStrike">
                <a:solidFill>
                  <a:srgbClr val="cc0000"/>
                </a:solidFill>
                <a:highlight>
                  <a:srgbClr val="ffffff"/>
                </a:highlight>
                <a:latin typeface="Courier New"/>
                <a:ea typeface="Courier New"/>
              </a:rPr>
              <a:t>&lt;!-- Button ohne JavaScript; nicht valides HTML5 :-( --&gt;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a </a:t>
            </a:r>
            <a:r>
              <a:rPr b="0" lang="de" sz="1800" spc="-1" strike="noStrike">
                <a:solidFill>
                  <a:srgbClr val="174ad4"/>
                </a:solidFill>
                <a:highlight>
                  <a:srgbClr val="ffffff"/>
                </a:highlight>
                <a:latin typeface="Courier New"/>
                <a:ea typeface="Courier New"/>
              </a:rPr>
              <a:t>href</a:t>
            </a:r>
            <a:r>
              <a:rPr b="0" lang="de" sz="1800" spc="-1" strike="noStrike">
                <a:solidFill>
                  <a:srgbClr val="067d17"/>
                </a:solidFill>
                <a:highlight>
                  <a:srgbClr val="ffffff"/>
                </a:highlight>
                <a:latin typeface="Courier New"/>
                <a:ea typeface="Courier New"/>
              </a:rPr>
              <a:t>="https://www.orf.at"</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button</a:t>
            </a:r>
            <a:r>
              <a:rPr b="0" lang="de" sz="1800" spc="-1" strike="noStrike">
                <a:solidFill>
                  <a:srgbClr val="080808"/>
                </a:solidFill>
                <a:highlight>
                  <a:srgbClr val="ffffff"/>
                </a:highlight>
                <a:latin typeface="Courier New"/>
                <a:ea typeface="Courier New"/>
              </a:rPr>
              <a:t>&gt;ORF&lt;/</a:t>
            </a:r>
            <a:r>
              <a:rPr b="0" lang="de" sz="1800" spc="-1" strike="noStrike">
                <a:solidFill>
                  <a:srgbClr val="0033b3"/>
                </a:solidFill>
                <a:highlight>
                  <a:srgbClr val="ffffff"/>
                </a:highlight>
                <a:latin typeface="Courier New"/>
                <a:ea typeface="Courier New"/>
              </a:rPr>
              <a:t>button</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a</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W3C Validator</a:t>
            </a:r>
            <a:endParaRPr b="0" lang="en-US" sz="2800" spc="-1" strike="noStrike">
              <a:solidFill>
                <a:srgbClr val="000000"/>
              </a:solidFill>
              <a:latin typeface="Arial"/>
            </a:endParaRPr>
          </a:p>
        </p:txBody>
      </p:sp>
      <p:sp>
        <p:nvSpPr>
          <p:cNvPr id="177" name="Google Shape;379;p59"/>
          <p:cNvSpPr/>
          <p:nvPr/>
        </p:nvSpPr>
        <p:spPr>
          <a:xfrm>
            <a:off x="488160" y="883080"/>
            <a:ext cx="7932960" cy="1782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500" spc="-1" strike="noStrike">
                <a:solidFill>
                  <a:schemeClr val="dk2"/>
                </a:solidFill>
                <a:latin typeface="Arial"/>
                <a:ea typeface="Arial"/>
              </a:rPr>
              <a:t>Das W3C (World Wide Web Consortium) bietet einen </a:t>
            </a:r>
            <a:r>
              <a:rPr b="1" lang="de" sz="1500" spc="-1" strike="noStrike">
                <a:solidFill>
                  <a:schemeClr val="dk2"/>
                </a:solidFill>
                <a:latin typeface="Arial"/>
                <a:ea typeface="Arial"/>
              </a:rPr>
              <a:t>Validator</a:t>
            </a:r>
            <a:r>
              <a:rPr b="0" lang="de" sz="1500" spc="-1" strike="noStrike">
                <a:solidFill>
                  <a:schemeClr val="dk2"/>
                </a:solidFill>
                <a:latin typeface="Arial"/>
                <a:ea typeface="Arial"/>
              </a:rPr>
              <a:t>, der es Entwicklern ermöglicht, HTML- (und CSS-) Markup auf Konformität mit den Standards zu überprüfen.</a:t>
            </a:r>
            <a:br>
              <a:rPr sz="1500"/>
            </a:br>
            <a:endParaRPr b="0" lang="en-US" sz="1500" spc="-1" strike="noStrike">
              <a:solidFill>
                <a:srgbClr val="000000"/>
              </a:solidFill>
              <a:latin typeface="Arial"/>
            </a:endParaRPr>
          </a:p>
          <a:p>
            <a:pPr>
              <a:lnSpc>
                <a:spcPct val="100000"/>
              </a:lnSpc>
              <a:tabLst>
                <a:tab algn="l" pos="0"/>
              </a:tabLst>
            </a:pPr>
            <a:r>
              <a:rPr b="0" lang="de" sz="1500" spc="-1" strike="noStrike">
                <a:solidFill>
                  <a:schemeClr val="dk2"/>
                </a:solidFill>
                <a:latin typeface="Arial"/>
                <a:ea typeface="Arial"/>
              </a:rPr>
              <a:t>Wenn das Markup diese Validierung besteht, bedeutet das, dass es den </a:t>
            </a:r>
            <a:r>
              <a:rPr b="1" lang="de" sz="1500" spc="-1" strike="noStrike">
                <a:solidFill>
                  <a:schemeClr val="dk2"/>
                </a:solidFill>
                <a:latin typeface="Arial"/>
                <a:ea typeface="Arial"/>
              </a:rPr>
              <a:t>etablierten Webstandards</a:t>
            </a:r>
            <a:r>
              <a:rPr b="0" lang="de" sz="1500" spc="-1" strike="noStrike">
                <a:solidFill>
                  <a:schemeClr val="dk2"/>
                </a:solidFill>
                <a:latin typeface="Arial"/>
                <a:ea typeface="Arial"/>
              </a:rPr>
              <a:t> entspricht.</a:t>
            </a:r>
            <a:endParaRPr b="0" lang="en-US" sz="1500" spc="-1" strike="noStrike">
              <a:solidFill>
                <a:srgbClr val="000000"/>
              </a:solidFill>
              <a:latin typeface="Arial"/>
            </a:endParaRPr>
          </a:p>
          <a:p>
            <a:pPr>
              <a:lnSpc>
                <a:spcPct val="100000"/>
              </a:lnSpc>
              <a:tabLst>
                <a:tab algn="l" pos="0"/>
              </a:tabLst>
            </a:pPr>
            <a:r>
              <a:rPr b="0" lang="de" sz="1500" spc="-1" strike="noStrike" u="sng">
                <a:solidFill>
                  <a:schemeClr val="hlink"/>
                </a:solidFill>
                <a:uFillTx/>
                <a:latin typeface="Arial"/>
                <a:ea typeface="Arial"/>
                <a:hlinkClick r:id="rId1"/>
              </a:rPr>
              <a:t>https://validator.w3.org/</a:t>
            </a:r>
            <a:endParaRPr b="0" lang="en-US" sz="1500" spc="-1" strike="noStrike">
              <a:solidFill>
                <a:srgbClr val="000000"/>
              </a:solidFill>
              <a:latin typeface="Arial"/>
            </a:endParaRPr>
          </a:p>
          <a:p>
            <a:pPr>
              <a:lnSpc>
                <a:spcPct val="100000"/>
              </a:lnSpc>
              <a:tabLst>
                <a:tab algn="l" pos="0"/>
              </a:tabLst>
            </a:pPr>
            <a:endParaRPr b="0" lang="en-US" sz="1500" spc="-1" strike="noStrike">
              <a:solidFill>
                <a:srgbClr val="000000"/>
              </a:solidFill>
              <a:latin typeface="Arial"/>
            </a:endParaRPr>
          </a:p>
        </p:txBody>
      </p:sp>
      <p:pic>
        <p:nvPicPr>
          <p:cNvPr id="178" name="Google Shape;380;p59" descr=""/>
          <p:cNvPicPr/>
          <p:nvPr/>
        </p:nvPicPr>
        <p:blipFill>
          <a:blip r:embed="rId2"/>
          <a:stretch/>
        </p:blipFill>
        <p:spPr>
          <a:xfrm>
            <a:off x="152280" y="2531520"/>
            <a:ext cx="8838720" cy="238212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W3C Validator</a:t>
            </a:r>
            <a:endParaRPr b="0" lang="en-US" sz="2800" spc="-1" strike="noStrike">
              <a:solidFill>
                <a:srgbClr val="000000"/>
              </a:solidFill>
              <a:latin typeface="Arial"/>
            </a:endParaRPr>
          </a:p>
        </p:txBody>
      </p:sp>
      <p:sp>
        <p:nvSpPr>
          <p:cNvPr id="180" name="Google Shape;386;p60"/>
          <p:cNvSpPr/>
          <p:nvPr/>
        </p:nvSpPr>
        <p:spPr>
          <a:xfrm>
            <a:off x="488160" y="883080"/>
            <a:ext cx="7932960" cy="4150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81" name="Google Shape;387;p60"/>
          <p:cNvSpPr/>
          <p:nvPr/>
        </p:nvSpPr>
        <p:spPr>
          <a:xfrm>
            <a:off x="152280" y="1219320"/>
            <a:ext cx="876996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1800" spc="-1" strike="noStrike">
                <a:solidFill>
                  <a:srgbClr val="cc0000"/>
                </a:solidFill>
                <a:highlight>
                  <a:srgbClr val="ffffff"/>
                </a:highlight>
                <a:latin typeface="Courier New"/>
                <a:ea typeface="Courier New"/>
              </a:rPr>
              <a:t>&lt;!-- Button ohne JavaScript; nicht valides HTML5 :-( --&gt;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a </a:t>
            </a:r>
            <a:r>
              <a:rPr b="0" lang="de" sz="1800" spc="-1" strike="noStrike">
                <a:solidFill>
                  <a:srgbClr val="174ad4"/>
                </a:solidFill>
                <a:highlight>
                  <a:srgbClr val="ffffff"/>
                </a:highlight>
                <a:latin typeface="Courier New"/>
                <a:ea typeface="Courier New"/>
              </a:rPr>
              <a:t>href</a:t>
            </a:r>
            <a:r>
              <a:rPr b="0" lang="de" sz="1800" spc="-1" strike="noStrike">
                <a:solidFill>
                  <a:srgbClr val="067d17"/>
                </a:solidFill>
                <a:highlight>
                  <a:srgbClr val="ffffff"/>
                </a:highlight>
                <a:latin typeface="Courier New"/>
                <a:ea typeface="Courier New"/>
              </a:rPr>
              <a:t>="https://www.orf.at"</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 </a:t>
            </a: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button</a:t>
            </a:r>
            <a:r>
              <a:rPr b="0" lang="de" sz="1800" spc="-1" strike="noStrike">
                <a:solidFill>
                  <a:srgbClr val="080808"/>
                </a:solidFill>
                <a:highlight>
                  <a:srgbClr val="ffffff"/>
                </a:highlight>
                <a:latin typeface="Courier New"/>
                <a:ea typeface="Courier New"/>
              </a:rPr>
              <a:t>&gt;ORF&lt;/</a:t>
            </a:r>
            <a:r>
              <a:rPr b="0" lang="de" sz="1800" spc="-1" strike="noStrike">
                <a:solidFill>
                  <a:srgbClr val="0033b3"/>
                </a:solidFill>
                <a:highlight>
                  <a:srgbClr val="ffffff"/>
                </a:highlight>
                <a:latin typeface="Courier New"/>
                <a:ea typeface="Courier New"/>
              </a:rPr>
              <a:t>button</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a:p>
            <a:pPr>
              <a:lnSpc>
                <a:spcPct val="100000"/>
              </a:lnSpc>
              <a:tabLst>
                <a:tab algn="l" pos="0"/>
              </a:tabLst>
            </a:pPr>
            <a:r>
              <a:rPr b="0" lang="de" sz="1800" spc="-1" strike="noStrike">
                <a:solidFill>
                  <a:srgbClr val="080808"/>
                </a:solidFill>
                <a:highlight>
                  <a:srgbClr val="ffffff"/>
                </a:highlight>
                <a:latin typeface="Courier New"/>
                <a:ea typeface="Courier New"/>
              </a:rPr>
              <a:t>&lt;/</a:t>
            </a:r>
            <a:r>
              <a:rPr b="0" lang="de" sz="1800" spc="-1" strike="noStrike">
                <a:solidFill>
                  <a:srgbClr val="0033b3"/>
                </a:solidFill>
                <a:highlight>
                  <a:srgbClr val="ffffff"/>
                </a:highlight>
                <a:latin typeface="Courier New"/>
                <a:ea typeface="Courier New"/>
              </a:rPr>
              <a:t>a</a:t>
            </a:r>
            <a:r>
              <a:rPr b="0" lang="de" sz="1800" spc="-1" strike="noStrike">
                <a:solidFill>
                  <a:srgbClr val="080808"/>
                </a:solidFill>
                <a:highlight>
                  <a:srgbClr val="ffffff"/>
                </a:highlight>
                <a:latin typeface="Courier New"/>
                <a:ea typeface="Courier New"/>
              </a:rPr>
              <a:t>&gt;</a:t>
            </a:r>
            <a:endParaRPr b="0" lang="en-US" sz="1800" spc="-1" strike="noStrike">
              <a:solidFill>
                <a:srgbClr val="000000"/>
              </a:solidFill>
              <a:latin typeface="Arial"/>
            </a:endParaRPr>
          </a:p>
        </p:txBody>
      </p:sp>
      <p:pic>
        <p:nvPicPr>
          <p:cNvPr id="182" name="Google Shape;388;p60" descr=""/>
          <p:cNvPicPr/>
          <p:nvPr/>
        </p:nvPicPr>
        <p:blipFill>
          <a:blip r:embed="rId1"/>
          <a:stretch/>
        </p:blipFill>
        <p:spPr>
          <a:xfrm>
            <a:off x="152280" y="2664720"/>
            <a:ext cx="8838720" cy="182880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HTML5 Semantic Markup</a:t>
            </a:r>
            <a:endParaRPr b="0" lang="en-US" sz="2800" spc="-1" strike="noStrike">
              <a:solidFill>
                <a:srgbClr val="000000"/>
              </a:solidFill>
              <a:latin typeface="Arial"/>
            </a:endParaRPr>
          </a:p>
        </p:txBody>
      </p:sp>
      <p:sp>
        <p:nvSpPr>
          <p:cNvPr id="184" name="Google Shape;394;p61"/>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pic>
        <p:nvPicPr>
          <p:cNvPr id="185" name="Google Shape;395;p61" descr=""/>
          <p:cNvPicPr/>
          <p:nvPr/>
        </p:nvPicPr>
        <p:blipFill>
          <a:blip r:embed="rId1"/>
          <a:stretch/>
        </p:blipFill>
        <p:spPr>
          <a:xfrm>
            <a:off x="1231200" y="853920"/>
            <a:ext cx="6447240" cy="42890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2163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Modernes Internet</a:t>
            </a:r>
            <a:endParaRPr b="0" lang="en-US" sz="2800" spc="-1" strike="noStrike">
              <a:solidFill>
                <a:srgbClr val="000000"/>
              </a:solidFill>
              <a:latin typeface="Arial"/>
            </a:endParaRPr>
          </a:p>
        </p:txBody>
      </p:sp>
      <p:sp>
        <p:nvSpPr>
          <p:cNvPr id="47" name="PlaceHolder 2"/>
          <p:cNvSpPr>
            <a:spLocks noGrp="1"/>
          </p:cNvSpPr>
          <p:nvPr>
            <p:ph/>
          </p:nvPr>
        </p:nvSpPr>
        <p:spPr>
          <a:xfrm>
            <a:off x="311760" y="710640"/>
            <a:ext cx="8520120" cy="4280040"/>
          </a:xfrm>
          <a:prstGeom prst="rect">
            <a:avLst/>
          </a:prstGeom>
          <a:noFill/>
          <a:ln w="0">
            <a:noFill/>
          </a:ln>
        </p:spPr>
        <p:txBody>
          <a:bodyPr lIns="91440" rIns="91440" tIns="91440" bIns="91440" anchor="t">
            <a:normAutofit fontScale="25000" lnSpcReduction="20000"/>
          </a:bodyPr>
          <a:p>
            <a:pPr indent="0">
              <a:lnSpc>
                <a:spcPct val="115000"/>
              </a:lnSpc>
              <a:spcAft>
                <a:spcPts val="1199"/>
              </a:spcAft>
              <a:buNone/>
              <a:tabLst>
                <a:tab algn="l" pos="0"/>
              </a:tabLst>
            </a:pPr>
            <a:r>
              <a:rPr b="0" lang="de" sz="6020" spc="-1" strike="noStrike">
                <a:solidFill>
                  <a:schemeClr val="dk2"/>
                </a:solidFill>
                <a:latin typeface="Arial"/>
                <a:ea typeface="Arial"/>
              </a:rPr>
              <a:t>1990 - Tim Berners-Lee/CERN: </a:t>
            </a:r>
            <a:r>
              <a:rPr b="1" lang="de" sz="6020" spc="-1" strike="noStrike">
                <a:solidFill>
                  <a:schemeClr val="dk2"/>
                </a:solidFill>
                <a:latin typeface="Arial"/>
                <a:ea typeface="Arial"/>
              </a:rPr>
              <a:t>HTML, HTTP, URL, HTTP-Server, Browser</a:t>
            </a:r>
            <a:br>
              <a:rPr sz="6020"/>
            </a:br>
            <a:r>
              <a:rPr b="0" lang="de" sz="6020" spc="-1" strike="noStrike">
                <a:solidFill>
                  <a:schemeClr val="dk2"/>
                </a:solidFill>
                <a:latin typeface="Arial"/>
                <a:ea typeface="Arial"/>
              </a:rPr>
              <a:t>1991</a:t>
            </a:r>
            <a:r>
              <a:rPr b="1" lang="de" sz="6020" spc="-1" strike="noStrike">
                <a:solidFill>
                  <a:schemeClr val="dk2"/>
                </a:solidFill>
                <a:latin typeface="Arial"/>
                <a:ea typeface="Arial"/>
              </a:rPr>
              <a:t> - HTML Draft</a:t>
            </a:r>
            <a:br>
              <a:rPr sz="6020"/>
            </a:br>
            <a:r>
              <a:rPr b="0" lang="de" sz="6020" spc="-1" strike="noStrike">
                <a:solidFill>
                  <a:schemeClr val="dk2"/>
                </a:solidFill>
                <a:latin typeface="Arial"/>
                <a:ea typeface="Arial"/>
              </a:rPr>
              <a:t>1995</a:t>
            </a:r>
            <a:r>
              <a:rPr b="1" lang="de" sz="6020" spc="-1" strike="noStrike">
                <a:solidFill>
                  <a:schemeClr val="dk2"/>
                </a:solidFill>
                <a:latin typeface="Arial"/>
                <a:ea typeface="Arial"/>
              </a:rPr>
              <a:t> - HTML 2</a:t>
            </a:r>
            <a:r>
              <a:rPr b="0" lang="de" sz="6020" spc="-1" strike="noStrike">
                <a:solidFill>
                  <a:schemeClr val="dk2"/>
                </a:solidFill>
                <a:latin typeface="Arial"/>
                <a:ea typeface="Arial"/>
              </a:rPr>
              <a:t>: Erster offizieller HTML Standard </a:t>
            </a:r>
            <a:br>
              <a:rPr sz="6020"/>
            </a:br>
            <a:r>
              <a:rPr b="0" lang="de" sz="6020" spc="-1" strike="noStrike">
                <a:solidFill>
                  <a:schemeClr val="dk2"/>
                </a:solidFill>
                <a:latin typeface="Arial"/>
                <a:ea typeface="Arial"/>
              </a:rPr>
              <a:t>1994 - Tim Berners-Lee:</a:t>
            </a:r>
            <a:r>
              <a:rPr b="1" lang="de" sz="6020" spc="-1" strike="noStrike">
                <a:solidFill>
                  <a:schemeClr val="dk2"/>
                </a:solidFill>
                <a:latin typeface="Arial"/>
                <a:ea typeface="Arial"/>
              </a:rPr>
              <a:t> World Wide Web Consortium (W3C)</a:t>
            </a:r>
            <a:br>
              <a:rPr sz="6020"/>
            </a:br>
            <a:r>
              <a:rPr b="0" lang="de" sz="6020" spc="-1" strike="noStrike">
                <a:solidFill>
                  <a:schemeClr val="dk2"/>
                </a:solidFill>
                <a:latin typeface="Arial"/>
                <a:ea typeface="Arial"/>
              </a:rPr>
              <a:t>1994 - Marc Mosaic: </a:t>
            </a:r>
            <a:r>
              <a:rPr b="1" lang="de" sz="6020" spc="-1" strike="noStrike">
                <a:solidFill>
                  <a:schemeClr val="dk2"/>
                </a:solidFill>
                <a:latin typeface="Arial"/>
                <a:ea typeface="Arial"/>
              </a:rPr>
              <a:t>Netscape Navigator</a:t>
            </a:r>
            <a:br>
              <a:rPr sz="6020"/>
            </a:br>
            <a:r>
              <a:rPr b="0" lang="de" sz="6020" spc="-1" strike="noStrike">
                <a:solidFill>
                  <a:schemeClr val="dk2"/>
                </a:solidFill>
                <a:latin typeface="Arial"/>
                <a:ea typeface="Arial"/>
              </a:rPr>
              <a:t>1994 - Håkon Lie</a:t>
            </a:r>
            <a:r>
              <a:rPr b="1" lang="de" sz="6020" spc="-1" strike="noStrike">
                <a:solidFill>
                  <a:schemeClr val="dk2"/>
                </a:solidFill>
                <a:latin typeface="Arial"/>
                <a:ea typeface="Arial"/>
              </a:rPr>
              <a:t>: CSS</a:t>
            </a:r>
            <a:br>
              <a:rPr sz="6020"/>
            </a:br>
            <a:r>
              <a:rPr b="0" lang="de" sz="6020" spc="-1" strike="noStrike">
                <a:solidFill>
                  <a:schemeClr val="dk2"/>
                </a:solidFill>
                <a:latin typeface="Arial"/>
                <a:ea typeface="Arial"/>
              </a:rPr>
              <a:t>1995 - Brendan Eich/Netscape:</a:t>
            </a:r>
            <a:r>
              <a:rPr b="1" lang="de" sz="6020" spc="-1" strike="noStrike">
                <a:solidFill>
                  <a:schemeClr val="dk2"/>
                </a:solidFill>
                <a:latin typeface="Arial"/>
                <a:ea typeface="Arial"/>
              </a:rPr>
              <a:t> Javascript</a:t>
            </a:r>
            <a:br>
              <a:rPr sz="6020"/>
            </a:br>
            <a:r>
              <a:rPr b="0" lang="de" sz="6020" spc="-1" strike="noStrike">
                <a:solidFill>
                  <a:schemeClr val="dk2"/>
                </a:solidFill>
                <a:latin typeface="Arial"/>
                <a:ea typeface="Arial"/>
              </a:rPr>
              <a:t>1995 - Microsoft:</a:t>
            </a:r>
            <a:r>
              <a:rPr b="1" lang="de" sz="6020" spc="-1" strike="noStrike">
                <a:solidFill>
                  <a:schemeClr val="dk2"/>
                </a:solidFill>
                <a:latin typeface="Arial"/>
                <a:ea typeface="Arial"/>
              </a:rPr>
              <a:t> Internet Explorer </a:t>
            </a:r>
            <a:r>
              <a:rPr b="0" lang="de" sz="6020" spc="-1" strike="noStrike">
                <a:solidFill>
                  <a:schemeClr val="dk2"/>
                </a:solidFill>
                <a:latin typeface="Arial"/>
                <a:ea typeface="Arial"/>
              </a:rPr>
              <a:t>(1999: 99% Market Share)</a:t>
            </a:r>
            <a:br>
              <a:rPr sz="6020"/>
            </a:br>
            <a:r>
              <a:rPr b="0" lang="de" sz="6020" spc="-1" strike="noStrike">
                <a:solidFill>
                  <a:schemeClr val="dk2"/>
                </a:solidFill>
                <a:latin typeface="Arial"/>
                <a:ea typeface="Arial"/>
              </a:rPr>
              <a:t>1996 - Browser Wars:</a:t>
            </a:r>
            <a:r>
              <a:rPr b="1" lang="de" sz="6020" spc="-1" strike="noStrike">
                <a:solidFill>
                  <a:schemeClr val="dk2"/>
                </a:solidFill>
                <a:latin typeface="Arial"/>
                <a:ea typeface="Arial"/>
              </a:rPr>
              <a:t> Internet Explorer vs Netscape</a:t>
            </a:r>
            <a:br>
              <a:rPr sz="6020"/>
            </a:br>
            <a:r>
              <a:rPr b="0" lang="de" sz="6020" spc="-1" strike="noStrike">
                <a:solidFill>
                  <a:schemeClr val="dk2"/>
                </a:solidFill>
                <a:latin typeface="Arial"/>
                <a:ea typeface="Arial"/>
              </a:rPr>
              <a:t>1997 - </a:t>
            </a:r>
            <a:r>
              <a:rPr b="1" lang="de" sz="6020" spc="-1" strike="noStrike">
                <a:solidFill>
                  <a:schemeClr val="dk2"/>
                </a:solidFill>
                <a:latin typeface="Arial"/>
                <a:ea typeface="Arial"/>
              </a:rPr>
              <a:t>HTML 4</a:t>
            </a:r>
            <a:br>
              <a:rPr sz="6020"/>
            </a:br>
            <a:r>
              <a:rPr b="0" lang="de" sz="6020" spc="-1" strike="noStrike">
                <a:solidFill>
                  <a:schemeClr val="dk2"/>
                </a:solidFill>
                <a:latin typeface="Arial"/>
                <a:ea typeface="Arial"/>
              </a:rPr>
              <a:t>2000 - Netscape: </a:t>
            </a:r>
            <a:r>
              <a:rPr b="1" lang="de" sz="6020" spc="-1" strike="noStrike">
                <a:solidFill>
                  <a:schemeClr val="dk2"/>
                </a:solidFill>
                <a:latin typeface="Arial"/>
                <a:ea typeface="Arial"/>
              </a:rPr>
              <a:t>Mozilla Foundation</a:t>
            </a:r>
            <a:br>
              <a:rPr sz="6020"/>
            </a:br>
            <a:r>
              <a:rPr b="0" lang="de" sz="6020" spc="-1" strike="noStrike">
                <a:solidFill>
                  <a:schemeClr val="dk2"/>
                </a:solidFill>
                <a:latin typeface="Arial"/>
                <a:ea typeface="Arial"/>
              </a:rPr>
              <a:t>2002 - Mozilla: </a:t>
            </a:r>
            <a:r>
              <a:rPr b="1" lang="de" sz="6020" spc="-1" strike="noStrike">
                <a:solidFill>
                  <a:schemeClr val="dk2"/>
                </a:solidFill>
                <a:latin typeface="Arial"/>
                <a:ea typeface="Arial"/>
              </a:rPr>
              <a:t>Firefox</a:t>
            </a:r>
            <a:br>
              <a:rPr sz="6020"/>
            </a:br>
            <a:r>
              <a:rPr b="0" lang="de" sz="6020" spc="-1" strike="noStrike">
                <a:solidFill>
                  <a:schemeClr val="dk2"/>
                </a:solidFill>
                <a:latin typeface="Arial"/>
                <a:ea typeface="Arial"/>
              </a:rPr>
              <a:t>2003</a:t>
            </a:r>
            <a:r>
              <a:rPr b="1" lang="de" sz="6020" spc="-1" strike="noStrike">
                <a:solidFill>
                  <a:schemeClr val="dk2"/>
                </a:solidFill>
                <a:latin typeface="Arial"/>
                <a:ea typeface="Arial"/>
              </a:rPr>
              <a:t> </a:t>
            </a:r>
            <a:r>
              <a:rPr b="0" lang="de" sz="6020" spc="-1" strike="noStrike">
                <a:solidFill>
                  <a:schemeClr val="dk2"/>
                </a:solidFill>
                <a:latin typeface="Arial"/>
                <a:ea typeface="Arial"/>
              </a:rPr>
              <a:t>-</a:t>
            </a:r>
            <a:r>
              <a:rPr b="1" lang="de" sz="6020" spc="-1" strike="noStrike">
                <a:solidFill>
                  <a:schemeClr val="dk2"/>
                </a:solidFill>
                <a:latin typeface="Arial"/>
                <a:ea typeface="Arial"/>
              </a:rPr>
              <a:t> </a:t>
            </a:r>
            <a:r>
              <a:rPr b="0" lang="de" sz="6020" spc="-1" strike="noStrike">
                <a:solidFill>
                  <a:schemeClr val="dk2"/>
                </a:solidFill>
                <a:latin typeface="Arial"/>
                <a:ea typeface="Arial"/>
              </a:rPr>
              <a:t>Apple</a:t>
            </a:r>
            <a:r>
              <a:rPr b="1" lang="de" sz="6020" spc="-1" strike="noStrike">
                <a:solidFill>
                  <a:schemeClr val="dk2"/>
                </a:solidFill>
                <a:latin typeface="Arial"/>
                <a:ea typeface="Arial"/>
              </a:rPr>
              <a:t>: Safari</a:t>
            </a:r>
            <a:br>
              <a:rPr sz="6020"/>
            </a:br>
            <a:r>
              <a:rPr b="0" lang="de" sz="6020" spc="-1" strike="noStrike">
                <a:solidFill>
                  <a:schemeClr val="dk2"/>
                </a:solidFill>
                <a:latin typeface="Arial"/>
                <a:ea typeface="Arial"/>
              </a:rPr>
              <a:t>2008 - Google: </a:t>
            </a:r>
            <a:r>
              <a:rPr b="1" lang="de" sz="6020" spc="-1" strike="noStrike">
                <a:solidFill>
                  <a:schemeClr val="dk2"/>
                </a:solidFill>
                <a:latin typeface="Arial"/>
                <a:ea typeface="Arial"/>
              </a:rPr>
              <a:t>Chrome</a:t>
            </a:r>
            <a:br>
              <a:rPr sz="6020"/>
            </a:br>
            <a:r>
              <a:rPr b="0" lang="de" sz="6020" spc="-1" strike="noStrike">
                <a:solidFill>
                  <a:schemeClr val="dk2"/>
                </a:solidFill>
                <a:latin typeface="Arial"/>
                <a:ea typeface="Arial"/>
              </a:rPr>
              <a:t>2010</a:t>
            </a:r>
            <a:r>
              <a:rPr b="1" lang="de" sz="6020" spc="-1" strike="noStrike">
                <a:solidFill>
                  <a:schemeClr val="dk2"/>
                </a:solidFill>
                <a:latin typeface="Arial"/>
                <a:ea typeface="Arial"/>
              </a:rPr>
              <a:t> - Responsive Web Design </a:t>
            </a:r>
            <a:r>
              <a:rPr b="0" lang="de" sz="6020" spc="-1" strike="noStrike">
                <a:solidFill>
                  <a:schemeClr val="dk2"/>
                </a:solidFill>
                <a:latin typeface="Arial"/>
                <a:ea typeface="Arial"/>
              </a:rPr>
              <a:t>(Ethan Marcotte, A List Apart)</a:t>
            </a:r>
            <a:br>
              <a:rPr sz="6020"/>
            </a:br>
            <a:r>
              <a:rPr b="0" lang="de" sz="6020" spc="-1" strike="noStrike">
                <a:solidFill>
                  <a:schemeClr val="dk2"/>
                </a:solidFill>
                <a:latin typeface="Arial"/>
                <a:ea typeface="Arial"/>
              </a:rPr>
              <a:t>2014</a:t>
            </a:r>
            <a:r>
              <a:rPr b="1" lang="de" sz="6020" spc="-1" strike="noStrike">
                <a:solidFill>
                  <a:schemeClr val="dk2"/>
                </a:solidFill>
                <a:latin typeface="Arial"/>
                <a:ea typeface="Arial"/>
              </a:rPr>
              <a:t> - HTML 5</a:t>
            </a:r>
            <a:br>
              <a:rPr sz="6020"/>
            </a:br>
            <a:r>
              <a:rPr b="0" lang="de" sz="6020" spc="-1" strike="noStrike">
                <a:solidFill>
                  <a:schemeClr val="dk2"/>
                </a:solidFill>
                <a:latin typeface="Arial"/>
                <a:ea typeface="Arial"/>
              </a:rPr>
              <a:t>2015</a:t>
            </a:r>
            <a:r>
              <a:rPr b="1" lang="de" sz="6020" spc="-1" strike="noStrike">
                <a:solidFill>
                  <a:schemeClr val="dk2"/>
                </a:solidFill>
                <a:latin typeface="Arial"/>
                <a:ea typeface="Arial"/>
              </a:rPr>
              <a:t> - ECMAScript 2015</a:t>
            </a:r>
            <a:br>
              <a:rPr sz="6020"/>
            </a:br>
            <a:r>
              <a:rPr b="0" lang="de" sz="6020" spc="-1" strike="noStrike">
                <a:solidFill>
                  <a:schemeClr val="dk2"/>
                </a:solidFill>
                <a:latin typeface="Arial"/>
                <a:ea typeface="Arial"/>
              </a:rPr>
              <a:t>2017</a:t>
            </a:r>
            <a:r>
              <a:rPr b="1" lang="de" sz="6020" spc="-1" strike="noStrike">
                <a:solidFill>
                  <a:schemeClr val="dk2"/>
                </a:solidFill>
                <a:latin typeface="Arial"/>
                <a:ea typeface="Arial"/>
              </a:rPr>
              <a:t> - PWA: </a:t>
            </a:r>
            <a:r>
              <a:rPr b="0" lang="de" sz="6020" spc="-1" strike="noStrike">
                <a:solidFill>
                  <a:schemeClr val="dk2"/>
                </a:solidFill>
                <a:latin typeface="Arial"/>
                <a:ea typeface="Arial"/>
              </a:rPr>
              <a:t>Progressive Web Apps</a:t>
            </a:r>
            <a:br>
              <a:rPr sz="6020"/>
            </a:br>
            <a:r>
              <a:rPr b="0" lang="de" sz="6020" spc="-1" strike="noStrike">
                <a:solidFill>
                  <a:schemeClr val="dk2"/>
                </a:solidFill>
                <a:latin typeface="Arial"/>
                <a:ea typeface="Arial"/>
              </a:rPr>
              <a:t>2023 - </a:t>
            </a:r>
            <a:r>
              <a:rPr b="1" lang="de" sz="6020" spc="-1" strike="noStrike">
                <a:solidFill>
                  <a:schemeClr val="dk2"/>
                </a:solidFill>
                <a:latin typeface="Arial"/>
                <a:ea typeface="Arial"/>
              </a:rPr>
              <a:t>ECMAScript 2023</a:t>
            </a:r>
            <a:endParaRPr b="0" lang="en-US" sz="602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HTML5 Semantic Markup</a:t>
            </a:r>
            <a:endParaRPr b="0" lang="en-US" sz="2800" spc="-1" strike="noStrike">
              <a:solidFill>
                <a:srgbClr val="000000"/>
              </a:solidFill>
              <a:latin typeface="Arial"/>
            </a:endParaRPr>
          </a:p>
          <a:p>
            <a:pPr indent="0" algn="ctr">
              <a:lnSpc>
                <a:spcPct val="100000"/>
              </a:lnSpc>
              <a:buNone/>
              <a:tabLst>
                <a:tab algn="l" pos="0"/>
              </a:tabLst>
            </a:pPr>
            <a:endParaRPr b="0" lang="en-US" sz="2800" spc="-1" strike="noStrike">
              <a:solidFill>
                <a:srgbClr val="000000"/>
              </a:solidFill>
              <a:latin typeface="Arial"/>
            </a:endParaRPr>
          </a:p>
        </p:txBody>
      </p:sp>
      <p:sp>
        <p:nvSpPr>
          <p:cNvPr id="187" name="Google Shape;401;p62"/>
          <p:cNvSpPr/>
          <p:nvPr/>
        </p:nvSpPr>
        <p:spPr>
          <a:xfrm>
            <a:off x="488160" y="883080"/>
            <a:ext cx="7932960" cy="4751280"/>
          </a:xfrm>
          <a:prstGeom prst="rect">
            <a:avLst/>
          </a:prstGeom>
          <a:noFill/>
          <a:ln w="0">
            <a:noFill/>
          </a:ln>
        </p:spPr>
        <p:style>
          <a:lnRef idx="0"/>
          <a:fillRef idx="0"/>
          <a:effectRef idx="0"/>
          <a:fontRef idx="minor"/>
        </p:style>
        <p:txBody>
          <a:bodyPr tIns="91440" bIns="91440" anchor="t">
            <a:spAutoFit/>
          </a:bodyPr>
          <a:p>
            <a:pPr>
              <a:lnSpc>
                <a:spcPct val="115000"/>
              </a:lnSpc>
              <a:spcBef>
                <a:spcPts val="1199"/>
              </a:spcBef>
              <a:tabLst>
                <a:tab algn="l" pos="0"/>
              </a:tabLst>
            </a:pPr>
            <a:r>
              <a:rPr b="1" lang="de" sz="1600" spc="-1" strike="noStrike">
                <a:solidFill>
                  <a:srgbClr val="38761d"/>
                </a:solidFill>
                <a:latin typeface="Arial"/>
                <a:ea typeface="Arial"/>
              </a:rPr>
              <a:t>&lt;header&gt;</a:t>
            </a:r>
            <a:br>
              <a:rPr sz="1500"/>
            </a:br>
            <a:r>
              <a:rPr b="1" lang="de" sz="1500" spc="-1" strike="noStrike">
                <a:solidFill>
                  <a:schemeClr val="dk2"/>
                </a:solidFill>
                <a:latin typeface="Arial"/>
                <a:ea typeface="Arial"/>
              </a:rPr>
              <a:t>Kopfbereich einer Webseite oder eines Abschnitts.</a:t>
            </a:r>
            <a:br>
              <a:rPr sz="1500"/>
            </a:br>
            <a:r>
              <a:rPr b="0" lang="de" sz="1500" spc="-1" strike="noStrike">
                <a:solidFill>
                  <a:schemeClr val="dk2"/>
                </a:solidFill>
                <a:latin typeface="Arial"/>
                <a:ea typeface="Arial"/>
              </a:rPr>
              <a:t>Könnte den Seitentitel, das Logo, die Hauptnavigation oder andere einleitende Inhalte enthalten</a:t>
            </a:r>
            <a:r>
              <a:rPr b="0" lang="de" sz="1100" spc="-1" strike="noStrike">
                <a:solidFill>
                  <a:schemeClr val="dk1"/>
                </a:solidFill>
                <a:latin typeface="Arial"/>
                <a:ea typeface="Arial"/>
              </a:rPr>
              <a:t>.</a:t>
            </a:r>
            <a:endParaRPr b="0" lang="en-US" sz="1100" spc="-1" strike="noStrike">
              <a:solidFill>
                <a:srgbClr val="000000"/>
              </a:solidFill>
              <a:latin typeface="Arial"/>
            </a:endParaRPr>
          </a:p>
          <a:p>
            <a:pPr>
              <a:lnSpc>
                <a:spcPct val="115000"/>
              </a:lnSpc>
              <a:spcBef>
                <a:spcPts val="1199"/>
              </a:spcBef>
              <a:tabLst>
                <a:tab algn="l" pos="0"/>
              </a:tabLst>
            </a:pPr>
            <a:r>
              <a:rPr b="1" lang="de" sz="1600" spc="-1" strike="noStrike">
                <a:solidFill>
                  <a:srgbClr val="38761d"/>
                </a:solidFill>
                <a:latin typeface="Arial"/>
                <a:ea typeface="Arial"/>
              </a:rPr>
              <a:t>&lt;nav&gt;</a:t>
            </a:r>
            <a:br>
              <a:rPr sz="1600"/>
            </a:br>
            <a:r>
              <a:rPr b="1" lang="de" sz="1500" spc="-1" strike="noStrike">
                <a:solidFill>
                  <a:schemeClr val="dk2"/>
                </a:solidFill>
                <a:latin typeface="Arial"/>
                <a:ea typeface="Arial"/>
              </a:rPr>
              <a:t>Hauptnavigation einer Webseite.</a:t>
            </a:r>
            <a:br>
              <a:rPr sz="1500"/>
            </a:br>
            <a:r>
              <a:rPr b="0" lang="de" sz="1500" spc="-1" strike="noStrike">
                <a:solidFill>
                  <a:schemeClr val="dk2"/>
                </a:solidFill>
                <a:latin typeface="Arial"/>
                <a:ea typeface="Arial"/>
              </a:rPr>
              <a:t>Sollte nur für Hauptnavigation Bereiche verwendet werden und nicht für jede Gruppe von Links auf der Seite.</a:t>
            </a:r>
            <a:endParaRPr b="0" lang="en-US" sz="1500" spc="-1" strike="noStrike">
              <a:solidFill>
                <a:srgbClr val="000000"/>
              </a:solidFill>
              <a:latin typeface="Arial"/>
            </a:endParaRPr>
          </a:p>
          <a:p>
            <a:pPr>
              <a:lnSpc>
                <a:spcPct val="115000"/>
              </a:lnSpc>
              <a:spcBef>
                <a:spcPts val="1199"/>
              </a:spcBef>
              <a:tabLst>
                <a:tab algn="l" pos="0"/>
              </a:tabLst>
            </a:pPr>
            <a:r>
              <a:rPr b="1" lang="de" sz="1600" spc="-1" strike="noStrike">
                <a:solidFill>
                  <a:srgbClr val="38761d"/>
                </a:solidFill>
                <a:latin typeface="Arial"/>
                <a:ea typeface="Arial"/>
              </a:rPr>
              <a:t>&lt;main&gt;</a:t>
            </a:r>
            <a:br>
              <a:rPr sz="1100"/>
            </a:br>
            <a:r>
              <a:rPr b="1" lang="de" sz="1500" spc="-1" strike="noStrike">
                <a:solidFill>
                  <a:schemeClr val="dk2"/>
                </a:solidFill>
                <a:latin typeface="Arial"/>
                <a:ea typeface="Arial"/>
              </a:rPr>
              <a:t>Hauptinhalt der Webseite.</a:t>
            </a:r>
            <a:br>
              <a:rPr sz="1500"/>
            </a:br>
            <a:r>
              <a:rPr b="0" lang="de" sz="1500" spc="-1" strike="noStrike">
                <a:solidFill>
                  <a:schemeClr val="dk2"/>
                </a:solidFill>
                <a:latin typeface="Arial"/>
                <a:ea typeface="Arial"/>
              </a:rPr>
              <a:t>Sollte einzigartig für das Dokument sein und nicht für Inhalte wiederholt werden, die über das gesamte Set von Dokumenten hinweg wiederholt werden</a:t>
            </a:r>
            <a:br>
              <a:rPr sz="1500"/>
            </a:br>
            <a:r>
              <a:rPr b="0" lang="de" sz="1500" spc="-1" strike="noStrike">
                <a:solidFill>
                  <a:schemeClr val="dk2"/>
                </a:solidFill>
                <a:latin typeface="Arial"/>
                <a:ea typeface="Arial"/>
              </a:rPr>
              <a:t>(z.B. Seitennavigation, Footer-Inhalte).</a:t>
            </a:r>
            <a:endParaRPr b="0" lang="en-US" sz="1500" spc="-1" strike="noStrike">
              <a:solidFill>
                <a:srgbClr val="000000"/>
              </a:solidFill>
              <a:latin typeface="Arial"/>
            </a:endParaRPr>
          </a:p>
          <a:p>
            <a:pPr>
              <a:lnSpc>
                <a:spcPct val="115000"/>
              </a:lnSpc>
              <a:spcBef>
                <a:spcPts val="1199"/>
              </a:spcBef>
              <a:tabLst>
                <a:tab algn="l" pos="0"/>
              </a:tabLst>
            </a:pPr>
            <a:endParaRPr b="0" lang="en-US" sz="1500" spc="-1" strike="noStrike">
              <a:solidFill>
                <a:srgbClr val="000000"/>
              </a:solidFill>
              <a:latin typeface="Arial"/>
            </a:endParaRPr>
          </a:p>
          <a:p>
            <a:pPr>
              <a:lnSpc>
                <a:spcPct val="100000"/>
              </a:lnSpc>
              <a:spcBef>
                <a:spcPts val="1199"/>
              </a:spcBef>
              <a:tabLst>
                <a:tab algn="l" pos="0"/>
              </a:tabLst>
            </a:pP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HTML5 Semantic Markup</a:t>
            </a:r>
            <a:endParaRPr b="0" lang="en-US" sz="2800" spc="-1" strike="noStrike">
              <a:solidFill>
                <a:srgbClr val="000000"/>
              </a:solidFill>
              <a:latin typeface="Arial"/>
            </a:endParaRPr>
          </a:p>
          <a:p>
            <a:pPr indent="0" algn="ctr">
              <a:lnSpc>
                <a:spcPct val="100000"/>
              </a:lnSpc>
              <a:buNone/>
              <a:tabLst>
                <a:tab algn="l" pos="0"/>
              </a:tabLst>
            </a:pPr>
            <a:endParaRPr b="0" lang="en-US" sz="2800" spc="-1" strike="noStrike">
              <a:solidFill>
                <a:srgbClr val="000000"/>
              </a:solidFill>
              <a:latin typeface="Arial"/>
            </a:endParaRPr>
          </a:p>
        </p:txBody>
      </p:sp>
      <p:sp>
        <p:nvSpPr>
          <p:cNvPr id="189" name="Google Shape;407;p63"/>
          <p:cNvSpPr/>
          <p:nvPr/>
        </p:nvSpPr>
        <p:spPr>
          <a:xfrm>
            <a:off x="488160" y="883080"/>
            <a:ext cx="7932960" cy="4503600"/>
          </a:xfrm>
          <a:prstGeom prst="rect">
            <a:avLst/>
          </a:prstGeom>
          <a:noFill/>
          <a:ln w="0">
            <a:noFill/>
          </a:ln>
        </p:spPr>
        <p:style>
          <a:lnRef idx="0"/>
          <a:fillRef idx="0"/>
          <a:effectRef idx="0"/>
          <a:fontRef idx="minor"/>
        </p:style>
        <p:txBody>
          <a:bodyPr tIns="91440" bIns="91440" anchor="t">
            <a:spAutoFit/>
          </a:bodyPr>
          <a:p>
            <a:pPr>
              <a:lnSpc>
                <a:spcPct val="115000"/>
              </a:lnSpc>
              <a:spcBef>
                <a:spcPts val="1199"/>
              </a:spcBef>
              <a:tabLst>
                <a:tab algn="l" pos="0"/>
              </a:tabLst>
            </a:pPr>
            <a:r>
              <a:rPr b="1" lang="de" sz="1600" spc="-1" strike="noStrike">
                <a:solidFill>
                  <a:srgbClr val="38761d"/>
                </a:solidFill>
                <a:latin typeface="Arial"/>
                <a:ea typeface="Arial"/>
              </a:rPr>
              <a:t>&lt;article&gt;</a:t>
            </a:r>
            <a:br>
              <a:rPr sz="1100"/>
            </a:br>
            <a:r>
              <a:rPr b="1" lang="de" sz="1500" spc="-1" strike="noStrike">
                <a:solidFill>
                  <a:schemeClr val="dk2"/>
                </a:solidFill>
                <a:latin typeface="Arial"/>
                <a:ea typeface="Arial"/>
              </a:rPr>
              <a:t>Ein selbstständiger Abschnitt der Webseite.</a:t>
            </a:r>
            <a:br>
              <a:rPr sz="1500"/>
            </a:br>
            <a:r>
              <a:rPr b="0" lang="de" sz="1500" spc="-1" strike="noStrike">
                <a:solidFill>
                  <a:schemeClr val="dk2"/>
                </a:solidFill>
                <a:latin typeface="Arial"/>
                <a:ea typeface="Arial"/>
              </a:rPr>
              <a:t>Ist thematisch ist der von den umgebenden Inhalten getrennt und eigenständig verständlich</a:t>
            </a:r>
            <a:br>
              <a:rPr sz="1500"/>
            </a:br>
            <a:r>
              <a:rPr b="0" lang="de" sz="1500" spc="-1" strike="noStrike">
                <a:solidFill>
                  <a:schemeClr val="dk2"/>
                </a:solidFill>
                <a:latin typeface="Arial"/>
                <a:ea typeface="Arial"/>
              </a:rPr>
              <a:t>(z.B. ein Blogpost, News einer Nachrichtenseite).</a:t>
            </a:r>
            <a:br>
              <a:rPr sz="1500"/>
            </a:br>
            <a:r>
              <a:rPr b="0" lang="de" sz="1500" spc="-1" strike="noStrike">
                <a:solidFill>
                  <a:schemeClr val="dk2"/>
                </a:solidFill>
                <a:latin typeface="Arial"/>
                <a:ea typeface="Arial"/>
              </a:rPr>
              <a:t>Kann &lt;header&gt;, &lt;footer&gt;, und andere semantische Elemente innerhalb enthalten.</a:t>
            </a:r>
            <a:endParaRPr b="0" lang="en-US" sz="1500" spc="-1" strike="noStrike">
              <a:solidFill>
                <a:srgbClr val="000000"/>
              </a:solidFill>
              <a:latin typeface="Arial"/>
            </a:endParaRPr>
          </a:p>
          <a:p>
            <a:pPr>
              <a:lnSpc>
                <a:spcPct val="115000"/>
              </a:lnSpc>
              <a:spcBef>
                <a:spcPts val="1199"/>
              </a:spcBef>
              <a:tabLst>
                <a:tab algn="l" pos="0"/>
              </a:tabLst>
            </a:pPr>
            <a:r>
              <a:rPr b="1" lang="de" sz="1600" spc="-1" strike="noStrike">
                <a:solidFill>
                  <a:srgbClr val="38761d"/>
                </a:solidFill>
                <a:latin typeface="Arial"/>
                <a:ea typeface="Arial"/>
              </a:rPr>
              <a:t>&lt;aside&gt;</a:t>
            </a:r>
            <a:br>
              <a:rPr sz="1100"/>
            </a:br>
            <a:r>
              <a:rPr b="1" lang="de" sz="1500" spc="-1" strike="noStrike">
                <a:solidFill>
                  <a:schemeClr val="dk2"/>
                </a:solidFill>
                <a:latin typeface="Arial"/>
                <a:ea typeface="Arial"/>
              </a:rPr>
              <a:t>Gehören indirekt zum Hauptinhalt und werden oft als Sidebar präsentiert.</a:t>
            </a:r>
            <a:br>
              <a:rPr sz="1500"/>
            </a:br>
            <a:r>
              <a:rPr b="0" lang="de" sz="1500" spc="-1" strike="noStrike">
                <a:solidFill>
                  <a:schemeClr val="dk2"/>
                </a:solidFill>
                <a:latin typeface="Arial"/>
                <a:ea typeface="Arial"/>
              </a:rPr>
              <a:t>Zum Beispiel Werbung, Nutzerhinweise, oder Verweise auf verwandte Inhalte.</a:t>
            </a:r>
            <a:endParaRPr b="0" lang="en-US" sz="1500" spc="-1" strike="noStrike">
              <a:solidFill>
                <a:srgbClr val="000000"/>
              </a:solidFill>
              <a:latin typeface="Arial"/>
            </a:endParaRPr>
          </a:p>
          <a:p>
            <a:pPr>
              <a:lnSpc>
                <a:spcPct val="115000"/>
              </a:lnSpc>
              <a:spcBef>
                <a:spcPts val="1199"/>
              </a:spcBef>
              <a:tabLst>
                <a:tab algn="l" pos="0"/>
              </a:tabLst>
            </a:pPr>
            <a:r>
              <a:rPr b="1" lang="de" sz="1600" spc="-1" strike="noStrike">
                <a:solidFill>
                  <a:srgbClr val="38761d"/>
                </a:solidFill>
                <a:latin typeface="Arial"/>
                <a:ea typeface="Arial"/>
              </a:rPr>
              <a:t>&lt;footer&gt;</a:t>
            </a:r>
            <a:br>
              <a:rPr sz="1100"/>
            </a:br>
            <a:r>
              <a:rPr b="1" lang="de" sz="1500" spc="-1" strike="noStrike">
                <a:solidFill>
                  <a:schemeClr val="dk2"/>
                </a:solidFill>
                <a:latin typeface="Arial"/>
                <a:ea typeface="Arial"/>
              </a:rPr>
              <a:t>Fußbereich einer Webseite oder eines Abschnitts.</a:t>
            </a:r>
            <a:br>
              <a:rPr sz="1500"/>
            </a:br>
            <a:r>
              <a:rPr b="0" lang="de" sz="1500" spc="-1" strike="noStrike">
                <a:solidFill>
                  <a:schemeClr val="dk2"/>
                </a:solidFill>
                <a:latin typeface="Arial"/>
                <a:ea typeface="Arial"/>
              </a:rPr>
              <a:t>Könnte Informationen wie den Autor, Copyright-Informationen, Links zu verwandten Dokumenten usw. enthalten.</a:t>
            </a:r>
            <a:endParaRPr b="0" lang="en-US" sz="1500" spc="-1" strike="noStrike">
              <a:solidFill>
                <a:srgbClr val="000000"/>
              </a:solidFill>
              <a:latin typeface="Arial"/>
            </a:endParaRPr>
          </a:p>
          <a:p>
            <a:pPr>
              <a:lnSpc>
                <a:spcPct val="115000"/>
              </a:lnSpc>
              <a:spcBef>
                <a:spcPts val="1199"/>
              </a:spcBef>
              <a:tabLst>
                <a:tab algn="l" pos="0"/>
              </a:tabLst>
            </a:pPr>
            <a:endParaRPr b="0" lang="en-US" sz="1500" spc="-1" strike="noStrike">
              <a:solidFill>
                <a:srgbClr val="000000"/>
              </a:solidFill>
              <a:latin typeface="Arial"/>
            </a:endParaRPr>
          </a:p>
          <a:p>
            <a:pPr>
              <a:lnSpc>
                <a:spcPct val="100000"/>
              </a:lnSpc>
              <a:spcBef>
                <a:spcPts val="1199"/>
              </a:spcBef>
              <a:tabLst>
                <a:tab algn="l" pos="0"/>
              </a:tabLst>
            </a:pP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311760" y="140400"/>
            <a:ext cx="8520120" cy="931680"/>
          </a:xfrm>
          <a:prstGeom prst="rect">
            <a:avLst/>
          </a:prstGeom>
          <a:noFill/>
          <a:ln w="0">
            <a:noFill/>
          </a:ln>
        </p:spPr>
        <p:txBody>
          <a:bodyPr lIns="91440" rIns="91440" tIns="91440" bIns="91440" anchor="t">
            <a:normAutofit/>
          </a:bodyPr>
          <a:p>
            <a:pPr indent="0" algn="ctr">
              <a:lnSpc>
                <a:spcPct val="100000"/>
              </a:lnSpc>
              <a:buNone/>
              <a:tabLst>
                <a:tab algn="l" pos="0"/>
              </a:tabLst>
            </a:pPr>
            <a:r>
              <a:rPr b="0" lang="de" sz="2800" spc="-1" strike="noStrike">
                <a:solidFill>
                  <a:schemeClr val="dk2"/>
                </a:solidFill>
                <a:latin typeface="Arial"/>
                <a:ea typeface="Arial"/>
              </a:rPr>
              <a:t>HTML5 Semantic “Hello World”</a:t>
            </a:r>
            <a:endParaRPr b="0" lang="en-US" sz="2800" spc="-1" strike="noStrike">
              <a:solidFill>
                <a:srgbClr val="000000"/>
              </a:solidFill>
              <a:latin typeface="Arial"/>
            </a:endParaRPr>
          </a:p>
        </p:txBody>
      </p:sp>
      <p:sp>
        <p:nvSpPr>
          <p:cNvPr id="191" name="Google Shape;413;p64"/>
          <p:cNvSpPr/>
          <p:nvPr/>
        </p:nvSpPr>
        <p:spPr>
          <a:xfrm>
            <a:off x="488160" y="1111680"/>
            <a:ext cx="793296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US" sz="1400" spc="-1" strike="noStrike">
              <a:solidFill>
                <a:srgbClr val="000000"/>
              </a:solidFill>
              <a:latin typeface="Arial"/>
            </a:endParaRPr>
          </a:p>
        </p:txBody>
      </p:sp>
      <p:sp>
        <p:nvSpPr>
          <p:cNvPr id="192" name="Google Shape;414;p64"/>
          <p:cNvSpPr/>
          <p:nvPr/>
        </p:nvSpPr>
        <p:spPr>
          <a:xfrm>
            <a:off x="488160" y="876240"/>
            <a:ext cx="8055000" cy="4025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400" spc="-1" strike="noStrike">
                <a:solidFill>
                  <a:srgbClr val="080808"/>
                </a:solidFill>
                <a:highlight>
                  <a:srgbClr val="ffffff"/>
                </a:highlight>
                <a:latin typeface="Courier New"/>
                <a:ea typeface="Courier New"/>
              </a:rPr>
              <a:t>&lt;</a:t>
            </a:r>
            <a:r>
              <a:rPr b="1" lang="de" sz="1400" spc="-1" strike="noStrike">
                <a:solidFill>
                  <a:srgbClr val="0033b3"/>
                </a:solidFill>
                <a:highlight>
                  <a:srgbClr val="ffffff"/>
                </a:highlight>
                <a:latin typeface="Courier New"/>
                <a:ea typeface="Courier New"/>
              </a:rPr>
              <a:t>header</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 </a:t>
            </a:r>
            <a:r>
              <a:rPr b="0" lang="de" sz="1400" spc="-1" strike="noStrike">
                <a:solidFill>
                  <a:srgbClr val="080808"/>
                </a:solidFill>
                <a:highlight>
                  <a:srgbClr val="ffffff"/>
                </a:highlight>
                <a:latin typeface="Courier New"/>
                <a:ea typeface="Courier New"/>
              </a:rPr>
              <a:t>&lt;</a:t>
            </a:r>
            <a:r>
              <a:rPr b="0" lang="de" sz="1400" spc="-1" strike="noStrike">
                <a:solidFill>
                  <a:srgbClr val="0033b3"/>
                </a:solidFill>
                <a:highlight>
                  <a:srgbClr val="ffffff"/>
                </a:highlight>
                <a:latin typeface="Courier New"/>
                <a:ea typeface="Courier New"/>
              </a:rPr>
              <a:t>h1</a:t>
            </a:r>
            <a:r>
              <a:rPr b="0" lang="de" sz="1400" spc="-1" strike="noStrike">
                <a:solidFill>
                  <a:srgbClr val="080808"/>
                </a:solidFill>
                <a:highlight>
                  <a:srgbClr val="ffffff"/>
                </a:highlight>
                <a:latin typeface="Courier New"/>
                <a:ea typeface="Courier New"/>
              </a:rPr>
              <a:t>&gt;Rezept&lt;/</a:t>
            </a:r>
            <a:r>
              <a:rPr b="0" lang="de" sz="1400" spc="-1" strike="noStrike">
                <a:solidFill>
                  <a:srgbClr val="0033b3"/>
                </a:solidFill>
                <a:highlight>
                  <a:srgbClr val="ffffff"/>
                </a:highlight>
                <a:latin typeface="Courier New"/>
                <a:ea typeface="Courier New"/>
              </a:rPr>
              <a:t>h1</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&lt;/</a:t>
            </a:r>
            <a:r>
              <a:rPr b="1" lang="de" sz="1400" spc="-1" strike="noStrike">
                <a:solidFill>
                  <a:srgbClr val="0033b3"/>
                </a:solidFill>
                <a:highlight>
                  <a:srgbClr val="ffffff"/>
                </a:highlight>
                <a:latin typeface="Courier New"/>
                <a:ea typeface="Courier New"/>
              </a:rPr>
              <a:t>header</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&lt;</a:t>
            </a:r>
            <a:r>
              <a:rPr b="1" lang="de" sz="1400" spc="-1" strike="noStrike">
                <a:solidFill>
                  <a:srgbClr val="0033b3"/>
                </a:solidFill>
                <a:highlight>
                  <a:srgbClr val="ffffff"/>
                </a:highlight>
                <a:latin typeface="Courier New"/>
                <a:ea typeface="Courier New"/>
              </a:rPr>
              <a:t>nav</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 </a:t>
            </a:r>
            <a:r>
              <a:rPr b="0" lang="de" sz="1400" spc="-1" strike="noStrike">
                <a:solidFill>
                  <a:srgbClr val="080808"/>
                </a:solidFill>
                <a:highlight>
                  <a:srgbClr val="ffffff"/>
                </a:highlight>
                <a:latin typeface="Courier New"/>
                <a:ea typeface="Courier New"/>
              </a:rPr>
              <a:t>&lt;</a:t>
            </a:r>
            <a:r>
              <a:rPr b="0" lang="de" sz="1400" spc="-1" strike="noStrike">
                <a:solidFill>
                  <a:srgbClr val="0033b3"/>
                </a:solidFill>
                <a:highlight>
                  <a:srgbClr val="ffffff"/>
                </a:highlight>
                <a:latin typeface="Courier New"/>
                <a:ea typeface="Courier New"/>
              </a:rPr>
              <a:t>ul</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   </a:t>
            </a:r>
            <a:r>
              <a:rPr b="0" lang="de" sz="1400" spc="-1" strike="noStrike">
                <a:solidFill>
                  <a:srgbClr val="080808"/>
                </a:solidFill>
                <a:highlight>
                  <a:srgbClr val="ffffff"/>
                </a:highlight>
                <a:latin typeface="Courier New"/>
                <a:ea typeface="Courier New"/>
              </a:rPr>
              <a:t>&lt;</a:t>
            </a:r>
            <a:r>
              <a:rPr b="0" lang="de" sz="1400" spc="-1" strike="noStrike">
                <a:solidFill>
                  <a:srgbClr val="0033b3"/>
                </a:solidFill>
                <a:highlight>
                  <a:srgbClr val="ffffff"/>
                </a:highlight>
                <a:latin typeface="Courier New"/>
                <a:ea typeface="Courier New"/>
              </a:rPr>
              <a:t>li</a:t>
            </a:r>
            <a:r>
              <a:rPr b="0" lang="de" sz="1400" spc="-1" strike="noStrike">
                <a:solidFill>
                  <a:srgbClr val="080808"/>
                </a:solidFill>
                <a:highlight>
                  <a:srgbClr val="ffffff"/>
                </a:highlight>
                <a:latin typeface="Courier New"/>
                <a:ea typeface="Courier New"/>
              </a:rPr>
              <a:t>&gt;&lt;</a:t>
            </a:r>
            <a:r>
              <a:rPr b="0" lang="de" sz="1400" spc="-1" strike="noStrike">
                <a:solidFill>
                  <a:srgbClr val="0033b3"/>
                </a:solidFill>
                <a:highlight>
                  <a:srgbClr val="ffffff"/>
                </a:highlight>
                <a:latin typeface="Courier New"/>
                <a:ea typeface="Courier New"/>
              </a:rPr>
              <a:t>a </a:t>
            </a:r>
            <a:r>
              <a:rPr b="0" lang="de" sz="1400" spc="-1" strike="noStrike">
                <a:solidFill>
                  <a:srgbClr val="174ad4"/>
                </a:solidFill>
                <a:highlight>
                  <a:srgbClr val="ffffff"/>
                </a:highlight>
                <a:latin typeface="Courier New"/>
                <a:ea typeface="Courier New"/>
              </a:rPr>
              <a:t>href</a:t>
            </a:r>
            <a:r>
              <a:rPr b="0" lang="de" sz="1400" spc="-1" strike="noStrike">
                <a:solidFill>
                  <a:srgbClr val="067d17"/>
                </a:solidFill>
                <a:highlight>
                  <a:srgbClr val="ffffff"/>
                </a:highlight>
                <a:latin typeface="Courier New"/>
                <a:ea typeface="Courier New"/>
              </a:rPr>
              <a:t>="#"</a:t>
            </a:r>
            <a:r>
              <a:rPr b="0" lang="de" sz="1400" spc="-1" strike="noStrike">
                <a:solidFill>
                  <a:srgbClr val="080808"/>
                </a:solidFill>
                <a:highlight>
                  <a:srgbClr val="ffffff"/>
                </a:highlight>
                <a:latin typeface="Courier New"/>
                <a:ea typeface="Courier New"/>
              </a:rPr>
              <a:t>&gt;Home&lt;/</a:t>
            </a:r>
            <a:r>
              <a:rPr b="0" lang="de" sz="1400" spc="-1" strike="noStrike">
                <a:solidFill>
                  <a:srgbClr val="0033b3"/>
                </a:solidFill>
                <a:highlight>
                  <a:srgbClr val="ffffff"/>
                </a:highlight>
                <a:latin typeface="Courier New"/>
                <a:ea typeface="Courier New"/>
              </a:rPr>
              <a:t>a</a:t>
            </a:r>
            <a:r>
              <a:rPr b="0" lang="de" sz="1400" spc="-1" strike="noStrike">
                <a:solidFill>
                  <a:srgbClr val="080808"/>
                </a:solidFill>
                <a:highlight>
                  <a:srgbClr val="ffffff"/>
                </a:highlight>
                <a:latin typeface="Courier New"/>
                <a:ea typeface="Courier New"/>
              </a:rPr>
              <a:t>&gt;&lt;/</a:t>
            </a:r>
            <a:r>
              <a:rPr b="0" lang="de" sz="1400" spc="-1" strike="noStrike">
                <a:solidFill>
                  <a:srgbClr val="0033b3"/>
                </a:solidFill>
                <a:highlight>
                  <a:srgbClr val="ffffff"/>
                </a:highlight>
                <a:latin typeface="Courier New"/>
                <a:ea typeface="Courier New"/>
              </a:rPr>
              <a:t>li</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   </a:t>
            </a:r>
            <a:r>
              <a:rPr b="0" lang="de" sz="1400" spc="-1" strike="noStrike">
                <a:solidFill>
                  <a:srgbClr val="080808"/>
                </a:solidFill>
                <a:highlight>
                  <a:srgbClr val="ffffff"/>
                </a:highlight>
                <a:latin typeface="Courier New"/>
                <a:ea typeface="Courier New"/>
              </a:rPr>
              <a:t>&lt;</a:t>
            </a:r>
            <a:r>
              <a:rPr b="0" lang="de" sz="1400" spc="-1" strike="noStrike">
                <a:solidFill>
                  <a:srgbClr val="0033b3"/>
                </a:solidFill>
                <a:highlight>
                  <a:srgbClr val="ffffff"/>
                </a:highlight>
                <a:latin typeface="Courier New"/>
                <a:ea typeface="Courier New"/>
              </a:rPr>
              <a:t>li</a:t>
            </a:r>
            <a:r>
              <a:rPr b="0" lang="de" sz="1400" spc="-1" strike="noStrike">
                <a:solidFill>
                  <a:srgbClr val="080808"/>
                </a:solidFill>
                <a:highlight>
                  <a:srgbClr val="ffffff"/>
                </a:highlight>
                <a:latin typeface="Courier New"/>
                <a:ea typeface="Courier New"/>
              </a:rPr>
              <a:t>&gt;&lt;</a:t>
            </a:r>
            <a:r>
              <a:rPr b="0" lang="de" sz="1400" spc="-1" strike="noStrike">
                <a:solidFill>
                  <a:srgbClr val="0033b3"/>
                </a:solidFill>
                <a:highlight>
                  <a:srgbClr val="ffffff"/>
                </a:highlight>
                <a:latin typeface="Courier New"/>
                <a:ea typeface="Courier New"/>
              </a:rPr>
              <a:t>a </a:t>
            </a:r>
            <a:r>
              <a:rPr b="0" lang="de" sz="1400" spc="-1" strike="noStrike">
                <a:solidFill>
                  <a:srgbClr val="174ad4"/>
                </a:solidFill>
                <a:highlight>
                  <a:srgbClr val="ffffff"/>
                </a:highlight>
                <a:latin typeface="Courier New"/>
                <a:ea typeface="Courier New"/>
              </a:rPr>
              <a:t>href</a:t>
            </a:r>
            <a:r>
              <a:rPr b="0" lang="de" sz="1400" spc="-1" strike="noStrike">
                <a:solidFill>
                  <a:srgbClr val="067d17"/>
                </a:solidFill>
                <a:highlight>
                  <a:srgbClr val="ffffff"/>
                </a:highlight>
                <a:latin typeface="Courier New"/>
                <a:ea typeface="Courier New"/>
              </a:rPr>
              <a:t>="#"</a:t>
            </a:r>
            <a:r>
              <a:rPr b="0" lang="de" sz="1400" spc="-1" strike="noStrike">
                <a:solidFill>
                  <a:srgbClr val="080808"/>
                </a:solidFill>
                <a:highlight>
                  <a:srgbClr val="ffffff"/>
                </a:highlight>
                <a:latin typeface="Courier New"/>
                <a:ea typeface="Courier New"/>
              </a:rPr>
              <a:t>&gt;Über mich&lt;/</a:t>
            </a:r>
            <a:r>
              <a:rPr b="0" lang="de" sz="1400" spc="-1" strike="noStrike">
                <a:solidFill>
                  <a:srgbClr val="0033b3"/>
                </a:solidFill>
                <a:highlight>
                  <a:srgbClr val="ffffff"/>
                </a:highlight>
                <a:latin typeface="Courier New"/>
                <a:ea typeface="Courier New"/>
              </a:rPr>
              <a:t>a</a:t>
            </a:r>
            <a:r>
              <a:rPr b="0" lang="de" sz="1400" spc="-1" strike="noStrike">
                <a:solidFill>
                  <a:srgbClr val="080808"/>
                </a:solidFill>
                <a:highlight>
                  <a:srgbClr val="ffffff"/>
                </a:highlight>
                <a:latin typeface="Courier New"/>
                <a:ea typeface="Courier New"/>
              </a:rPr>
              <a:t>&gt;&lt;/</a:t>
            </a:r>
            <a:r>
              <a:rPr b="0" lang="de" sz="1400" spc="-1" strike="noStrike">
                <a:solidFill>
                  <a:srgbClr val="0033b3"/>
                </a:solidFill>
                <a:highlight>
                  <a:srgbClr val="ffffff"/>
                </a:highlight>
                <a:latin typeface="Courier New"/>
                <a:ea typeface="Courier New"/>
              </a:rPr>
              <a:t>li</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 </a:t>
            </a:r>
            <a:r>
              <a:rPr b="0" lang="de" sz="1400" spc="-1" strike="noStrike">
                <a:solidFill>
                  <a:srgbClr val="080808"/>
                </a:solidFill>
                <a:highlight>
                  <a:srgbClr val="ffffff"/>
                </a:highlight>
                <a:latin typeface="Courier New"/>
                <a:ea typeface="Courier New"/>
              </a:rPr>
              <a:t>&lt;/</a:t>
            </a:r>
            <a:r>
              <a:rPr b="0" lang="de" sz="1400" spc="-1" strike="noStrike">
                <a:solidFill>
                  <a:srgbClr val="0033b3"/>
                </a:solidFill>
                <a:highlight>
                  <a:srgbClr val="ffffff"/>
                </a:highlight>
                <a:latin typeface="Courier New"/>
                <a:ea typeface="Courier New"/>
              </a:rPr>
              <a:t>ul</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&lt;/</a:t>
            </a:r>
            <a:r>
              <a:rPr b="1" lang="de" sz="1400" spc="-1" strike="noStrike">
                <a:solidFill>
                  <a:srgbClr val="0033b3"/>
                </a:solidFill>
                <a:highlight>
                  <a:srgbClr val="ffffff"/>
                </a:highlight>
                <a:latin typeface="Courier New"/>
                <a:ea typeface="Courier New"/>
              </a:rPr>
              <a:t>nav</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&lt;</a:t>
            </a:r>
            <a:r>
              <a:rPr b="1" lang="de" sz="1400" spc="-1" strike="noStrike">
                <a:solidFill>
                  <a:srgbClr val="0033b3"/>
                </a:solidFill>
                <a:highlight>
                  <a:srgbClr val="ffffff"/>
                </a:highlight>
                <a:latin typeface="Courier New"/>
                <a:ea typeface="Courier New"/>
              </a:rPr>
              <a:t>article</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 </a:t>
            </a:r>
            <a:r>
              <a:rPr b="0" lang="de" sz="1400" spc="-1" strike="noStrike">
                <a:solidFill>
                  <a:srgbClr val="080808"/>
                </a:solidFill>
                <a:highlight>
                  <a:srgbClr val="ffffff"/>
                </a:highlight>
                <a:latin typeface="Courier New"/>
                <a:ea typeface="Courier New"/>
              </a:rPr>
              <a:t>&lt;</a:t>
            </a:r>
            <a:r>
              <a:rPr b="0" lang="de" sz="1400" spc="-1" strike="noStrike">
                <a:solidFill>
                  <a:srgbClr val="0033b3"/>
                </a:solidFill>
                <a:highlight>
                  <a:srgbClr val="ffffff"/>
                </a:highlight>
                <a:latin typeface="Courier New"/>
                <a:ea typeface="Courier New"/>
              </a:rPr>
              <a:t>h2</a:t>
            </a:r>
            <a:r>
              <a:rPr b="0" lang="de" sz="1400" spc="-1" strike="noStrike">
                <a:solidFill>
                  <a:srgbClr val="080808"/>
                </a:solidFill>
                <a:highlight>
                  <a:srgbClr val="ffffff"/>
                </a:highlight>
                <a:latin typeface="Courier New"/>
                <a:ea typeface="Courier New"/>
              </a:rPr>
              <a:t>&gt;Kochrezept&lt;/</a:t>
            </a:r>
            <a:r>
              <a:rPr b="0" lang="de" sz="1400" spc="-1" strike="noStrike">
                <a:solidFill>
                  <a:srgbClr val="0033b3"/>
                </a:solidFill>
                <a:highlight>
                  <a:srgbClr val="ffffff"/>
                </a:highlight>
                <a:latin typeface="Courier New"/>
                <a:ea typeface="Courier New"/>
              </a:rPr>
              <a:t>h2</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&lt;/</a:t>
            </a:r>
            <a:r>
              <a:rPr b="1" lang="de" sz="1400" spc="-1" strike="noStrike">
                <a:solidFill>
                  <a:srgbClr val="0033b3"/>
                </a:solidFill>
                <a:highlight>
                  <a:srgbClr val="ffffff"/>
                </a:highlight>
                <a:latin typeface="Courier New"/>
                <a:ea typeface="Courier New"/>
              </a:rPr>
              <a:t>article</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&lt;</a:t>
            </a:r>
            <a:r>
              <a:rPr b="1" lang="de" sz="1400" spc="-1" strike="noStrike">
                <a:solidFill>
                  <a:srgbClr val="0033b3"/>
                </a:solidFill>
                <a:highlight>
                  <a:srgbClr val="ffffff"/>
                </a:highlight>
                <a:latin typeface="Courier New"/>
                <a:ea typeface="Courier New"/>
              </a:rPr>
              <a:t>footer</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 </a:t>
            </a:r>
            <a:r>
              <a:rPr b="0" lang="de" sz="1400" spc="-1" strike="noStrike">
                <a:solidFill>
                  <a:srgbClr val="080808"/>
                </a:solidFill>
                <a:highlight>
                  <a:srgbClr val="ffffff"/>
                </a:highlight>
                <a:latin typeface="Courier New"/>
                <a:ea typeface="Courier New"/>
              </a:rPr>
              <a:t>&lt;</a:t>
            </a:r>
            <a:r>
              <a:rPr b="0" lang="de" sz="1400" spc="-1" strike="noStrike">
                <a:solidFill>
                  <a:srgbClr val="0033b3"/>
                </a:solidFill>
                <a:highlight>
                  <a:srgbClr val="ffffff"/>
                </a:highlight>
                <a:latin typeface="Courier New"/>
                <a:ea typeface="Courier New"/>
              </a:rPr>
              <a:t>p</a:t>
            </a:r>
            <a:r>
              <a:rPr b="0" lang="de" sz="1400" spc="-1" strike="noStrike">
                <a:solidFill>
                  <a:srgbClr val="080808"/>
                </a:solidFill>
                <a:highlight>
                  <a:srgbClr val="ffffff"/>
                </a:highlight>
                <a:latin typeface="Courier New"/>
                <a:ea typeface="Courier New"/>
              </a:rPr>
              <a:t>&gt;Copyright © 2023 Chefkoch&lt;/</a:t>
            </a:r>
            <a:r>
              <a:rPr b="0" lang="de" sz="1400" spc="-1" strike="noStrike">
                <a:solidFill>
                  <a:srgbClr val="0033b3"/>
                </a:solidFill>
                <a:highlight>
                  <a:srgbClr val="ffffff"/>
                </a:highlight>
                <a:latin typeface="Courier New"/>
                <a:ea typeface="Courier New"/>
              </a:rPr>
              <a:t>p</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a:p>
            <a:pPr>
              <a:lnSpc>
                <a:spcPct val="100000"/>
              </a:lnSpc>
              <a:tabLst>
                <a:tab algn="l" pos="0"/>
              </a:tabLst>
            </a:pPr>
            <a:r>
              <a:rPr b="0" lang="de" sz="1400" spc="-1" strike="noStrike">
                <a:solidFill>
                  <a:srgbClr val="080808"/>
                </a:solidFill>
                <a:highlight>
                  <a:srgbClr val="ffffff"/>
                </a:highlight>
                <a:latin typeface="Courier New"/>
                <a:ea typeface="Courier New"/>
              </a:rPr>
              <a:t>&lt;/</a:t>
            </a:r>
            <a:r>
              <a:rPr b="1" lang="de" sz="1400" spc="-1" strike="noStrike">
                <a:solidFill>
                  <a:srgbClr val="0033b3"/>
                </a:solidFill>
                <a:highlight>
                  <a:srgbClr val="ffffff"/>
                </a:highlight>
                <a:latin typeface="Courier New"/>
                <a:ea typeface="Courier New"/>
              </a:rPr>
              <a:t>footer</a:t>
            </a:r>
            <a:r>
              <a:rPr b="0" lang="de" sz="1400" spc="-1" strike="noStrike">
                <a:solidFill>
                  <a:srgbClr val="080808"/>
                </a:solidFill>
                <a:highlight>
                  <a:srgbClr val="ffffff"/>
                </a:highlight>
                <a:latin typeface="Courier New"/>
                <a:ea typeface="Courier New"/>
              </a:rPr>
              <a:t>&gt;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 name="Google Shape;86;p18" descr=""/>
          <p:cNvPicPr/>
          <p:nvPr/>
        </p:nvPicPr>
        <p:blipFill>
          <a:blip r:embed="rId1"/>
          <a:stretch/>
        </p:blipFill>
        <p:spPr>
          <a:xfrm>
            <a:off x="795960" y="440640"/>
            <a:ext cx="7389000" cy="4626360"/>
          </a:xfrm>
          <a:prstGeom prst="rect">
            <a:avLst/>
          </a:prstGeom>
          <a:ln w="0">
            <a:noFill/>
          </a:ln>
        </p:spPr>
      </p:pic>
      <p:sp>
        <p:nvSpPr>
          <p:cNvPr id="49" name="Google Shape;87;p18"/>
          <p:cNvSpPr/>
          <p:nvPr/>
        </p:nvSpPr>
        <p:spPr>
          <a:xfrm>
            <a:off x="2913480" y="91800"/>
            <a:ext cx="315432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1800" spc="-1" strike="noStrike">
                <a:solidFill>
                  <a:srgbClr val="000000"/>
                </a:solidFill>
                <a:latin typeface="Arial"/>
                <a:ea typeface="Arial"/>
              </a:rPr>
              <a:t>Netscape Navigator 1994</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Google Shape;92;p19" descr=""/>
          <p:cNvPicPr/>
          <p:nvPr/>
        </p:nvPicPr>
        <p:blipFill>
          <a:blip r:embed="rId1"/>
          <a:stretch/>
        </p:blipFill>
        <p:spPr>
          <a:xfrm>
            <a:off x="2317320" y="143640"/>
            <a:ext cx="4509360" cy="5068440"/>
          </a:xfrm>
          <a:prstGeom prst="rect">
            <a:avLst/>
          </a:prstGeom>
          <a:ln w="0">
            <a:noFill/>
          </a:ln>
        </p:spPr>
      </p:pic>
      <p:sp>
        <p:nvSpPr>
          <p:cNvPr id="51" name="Google Shape;93;p19"/>
          <p:cNvSpPr/>
          <p:nvPr/>
        </p:nvSpPr>
        <p:spPr>
          <a:xfrm>
            <a:off x="345600" y="1887480"/>
            <a:ext cx="315432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de" sz="1800" spc="-1" strike="noStrike">
                <a:solidFill>
                  <a:srgbClr val="000000"/>
                </a:solidFill>
                <a:latin typeface="Arial"/>
                <a:ea typeface="Arial"/>
              </a:rPr>
              <a:t>Yahoo 1994</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de" sz="2800" spc="-1" strike="noStrike">
                <a:solidFill>
                  <a:schemeClr val="dk2"/>
                </a:solidFill>
                <a:latin typeface="Arial"/>
                <a:ea typeface="Arial"/>
              </a:rPr>
              <a:t>HTML - Hypertext Markup Language</a:t>
            </a:r>
            <a:endParaRPr b="0" lang="en-US" sz="2800" spc="-1" strike="noStrike">
              <a:solidFill>
                <a:srgbClr val="000000"/>
              </a:solidFill>
              <a:latin typeface="Arial"/>
            </a:endParaRPr>
          </a:p>
        </p:txBody>
      </p:sp>
      <p:sp>
        <p:nvSpPr>
          <p:cNvPr id="53" name="PlaceHolder 2"/>
          <p:cNvSpPr>
            <a:spLocks noGrp="1"/>
          </p:cNvSpPr>
          <p:nvPr>
            <p:ph/>
          </p:nvPr>
        </p:nvSpPr>
        <p:spPr>
          <a:xfrm>
            <a:off x="311760" y="1152360"/>
            <a:ext cx="8520120" cy="690480"/>
          </a:xfrm>
          <a:prstGeom prst="rect">
            <a:avLst/>
          </a:prstGeom>
          <a:noFill/>
          <a:ln w="0">
            <a:noFill/>
          </a:ln>
        </p:spPr>
        <p:txBody>
          <a:bodyPr lIns="91440" rIns="91440" tIns="91440" bIns="91440" anchor="t">
            <a:noAutofit/>
          </a:bodyPr>
          <a:p>
            <a:pPr indent="0">
              <a:lnSpc>
                <a:spcPct val="115000"/>
              </a:lnSpc>
              <a:buNone/>
              <a:tabLst>
                <a:tab algn="l" pos="0"/>
              </a:tabLst>
            </a:pPr>
            <a:endParaRPr b="0" lang="en-US" sz="1600" spc="-1" strike="noStrike">
              <a:solidFill>
                <a:srgbClr val="000000"/>
              </a:solidFill>
              <a:latin typeface="Arial"/>
            </a:endParaRPr>
          </a:p>
          <a:p>
            <a:pPr indent="0">
              <a:lnSpc>
                <a:spcPct val="115000"/>
              </a:lnSpc>
              <a:spcBef>
                <a:spcPts val="1199"/>
              </a:spcBef>
              <a:buNone/>
              <a:tabLst>
                <a:tab algn="l" pos="0"/>
              </a:tabLst>
            </a:pPr>
            <a:endParaRPr b="0" lang="en-US" sz="1600" spc="-1" strike="noStrike">
              <a:solidFill>
                <a:srgbClr val="000000"/>
              </a:solidFill>
              <a:latin typeface="Arial"/>
            </a:endParaRPr>
          </a:p>
          <a:p>
            <a:pPr indent="0">
              <a:lnSpc>
                <a:spcPct val="115000"/>
              </a:lnSpc>
              <a:spcBef>
                <a:spcPts val="1199"/>
              </a:spcBef>
              <a:spcAft>
                <a:spcPts val="1199"/>
              </a:spcAft>
              <a:buNone/>
              <a:tabLst>
                <a:tab algn="l" pos="0"/>
              </a:tabLst>
            </a:pPr>
            <a:endParaRPr b="0" lang="en-US" sz="1600" spc="-1" strike="noStrike">
              <a:solidFill>
                <a:srgbClr val="000000"/>
              </a:solidFill>
              <a:latin typeface="Arial"/>
            </a:endParaRPr>
          </a:p>
        </p:txBody>
      </p:sp>
      <p:sp>
        <p:nvSpPr>
          <p:cNvPr id="54" name="Google Shape;100;p20"/>
          <p:cNvSpPr/>
          <p:nvPr/>
        </p:nvSpPr>
        <p:spPr>
          <a:xfrm>
            <a:off x="605520" y="1404360"/>
            <a:ext cx="7609320" cy="14936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de" sz="1400" spc="-1" strike="noStrike">
                <a:solidFill>
                  <a:srgbClr val="000000"/>
                </a:solidFill>
                <a:latin typeface="Arial"/>
                <a:ea typeface="Arial"/>
              </a:rPr>
              <a:t>Hypertext Markup Language (HTML) ist eine textbasierte Auszeichnungssprache</a:t>
            </a:r>
            <a:endParaRPr b="0" lang="en-US" sz="1400" spc="-1" strike="noStrike">
              <a:solidFill>
                <a:srgbClr val="000000"/>
              </a:solidFill>
              <a:latin typeface="Arial"/>
            </a:endParaRPr>
          </a:p>
          <a:p>
            <a:pPr>
              <a:lnSpc>
                <a:spcPct val="100000"/>
              </a:lnSpc>
              <a:tabLst>
                <a:tab algn="l" pos="0"/>
              </a:tabLst>
            </a:pPr>
            <a:r>
              <a:rPr b="1" lang="de" sz="1600" spc="-1" strike="noStrike">
                <a:solidFill>
                  <a:srgbClr val="000000"/>
                </a:solidFill>
                <a:latin typeface="Arial"/>
                <a:ea typeface="Arial"/>
              </a:rPr>
              <a:t>zur Strukturierung</a:t>
            </a:r>
            <a:r>
              <a:rPr b="0" lang="de" sz="1400" spc="-1" strike="noStrike">
                <a:solidFill>
                  <a:srgbClr val="000000"/>
                </a:solidFill>
                <a:latin typeface="Arial"/>
                <a:ea typeface="Arial"/>
              </a:rPr>
              <a:t> elektronischer Dokumente wie Text mit Hyperlinks (...)</a:t>
            </a:r>
            <a:br>
              <a:rPr sz="1400"/>
            </a:br>
            <a:endParaRPr b="0" lang="en-US" sz="1400" spc="-1" strike="noStrike">
              <a:solidFill>
                <a:srgbClr val="000000"/>
              </a:solidFill>
              <a:latin typeface="Arial"/>
            </a:endParaRPr>
          </a:p>
          <a:p>
            <a:pPr marL="457200" indent="-317520">
              <a:lnSpc>
                <a:spcPct val="100000"/>
              </a:lnSpc>
              <a:buClr>
                <a:srgbClr val="000000"/>
              </a:buClr>
              <a:buFont typeface="Arial"/>
              <a:buChar char="-"/>
              <a:tabLst>
                <a:tab algn="l" pos="0"/>
              </a:tabLst>
            </a:pPr>
            <a:r>
              <a:rPr b="0" lang="de" sz="1400" spc="-1" strike="noStrike">
                <a:solidFill>
                  <a:srgbClr val="000000"/>
                </a:solidFill>
                <a:latin typeface="Arial"/>
                <a:ea typeface="Arial"/>
              </a:rPr>
              <a:t>Source: </a:t>
            </a:r>
            <a:r>
              <a:rPr b="0" i="1" lang="de" sz="1400" spc="-1" strike="noStrike" u="sng">
                <a:solidFill>
                  <a:schemeClr val="hlink"/>
                </a:solidFill>
                <a:uFillTx/>
                <a:latin typeface="Arial"/>
                <a:ea typeface="Arial"/>
                <a:hlinkClick r:id="rId1"/>
              </a:rPr>
              <a:t>https://de.wikipedia.org/wiki/Hypertext_Markup_Language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 name="Google Shape;105;p21" descr=""/>
          <p:cNvPicPr/>
          <p:nvPr/>
        </p:nvPicPr>
        <p:blipFill>
          <a:blip r:embed="rId1"/>
          <a:stretch/>
        </p:blipFill>
        <p:spPr>
          <a:xfrm>
            <a:off x="179280" y="218880"/>
            <a:ext cx="8686440" cy="4928400"/>
          </a:xfrm>
          <a:prstGeom prst="rect">
            <a:avLst/>
          </a:prstGeom>
          <a:ln w="0">
            <a:noFill/>
          </a:ln>
        </p:spPr>
      </p:pic>
      <p:sp>
        <p:nvSpPr>
          <p:cNvPr id="56" name="Google Shape;106;p21"/>
          <p:cNvSpPr/>
          <p:nvPr/>
        </p:nvSpPr>
        <p:spPr>
          <a:xfrm>
            <a:off x="2040120" y="1416960"/>
            <a:ext cx="1715040" cy="134280"/>
          </a:xfrm>
          <a:prstGeom prst="rightArrow">
            <a:avLst>
              <a:gd name="adj1" fmla="val 50000"/>
              <a:gd name="adj2" fmla="val 50000"/>
            </a:avLst>
          </a:prstGeom>
          <a:solidFill>
            <a:srgbClr val="cc0000"/>
          </a:solidFill>
          <a:ln w="9525">
            <a:solidFill>
              <a:srgbClr val="ff0000"/>
            </a:solidFill>
            <a:round/>
          </a:ln>
        </p:spPr>
        <p:style>
          <a:lnRef idx="0"/>
          <a:fillRef idx="0"/>
          <a:effectRef idx="0"/>
          <a:fontRef idx="minor"/>
        </p:style>
        <p:txBody>
          <a:bodyPr tIns="33480" bIns="33480" anchor="ctr">
            <a:noAutofit/>
          </a:bodyPr>
          <a:p>
            <a:pPr>
              <a:lnSpc>
                <a:spcPct val="100000"/>
              </a:lnSpc>
              <a:tabLst>
                <a:tab algn="l" pos="0"/>
              </a:tabLst>
            </a:pP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LibreOffice/24.2.5.2$Linux_X86_64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